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3"/>
  </p:notesMasterIdLst>
  <p:sldIdLst>
    <p:sldId id="256" r:id="rId5"/>
    <p:sldId id="258" r:id="rId6"/>
    <p:sldId id="259" r:id="rId7"/>
    <p:sldId id="261" r:id="rId8"/>
    <p:sldId id="257" r:id="rId9"/>
    <p:sldId id="262" r:id="rId10"/>
    <p:sldId id="264" r:id="rId11"/>
    <p:sldId id="266" r:id="rId12"/>
    <p:sldId id="267" r:id="rId13"/>
    <p:sldId id="268" r:id="rId14"/>
    <p:sldId id="269" r:id="rId15"/>
    <p:sldId id="270" r:id="rId16"/>
    <p:sldId id="271" r:id="rId17"/>
    <p:sldId id="272" r:id="rId18"/>
    <p:sldId id="263" r:id="rId19"/>
    <p:sldId id="274" r:id="rId20"/>
    <p:sldId id="275" r:id="rId21"/>
    <p:sldId id="276" r:id="rId22"/>
  </p:sldIdLst>
  <p:sldSz cx="12192000" cy="6858000"/>
  <p:notesSz cx="6858000" cy="9144000"/>
  <p:defaultText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96" autoAdjust="0"/>
    <p:restoredTop sz="91736" autoAdjust="0"/>
  </p:normalViewPr>
  <p:slideViewPr>
    <p:cSldViewPr snapToGrid="0">
      <p:cViewPr>
        <p:scale>
          <a:sx n="83" d="100"/>
          <a:sy n="83" d="100"/>
        </p:scale>
        <p:origin x="168" y="4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L"/>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BD8987F-E1CB-444A-9EF5-709976DF561B}" type="datetimeFigureOut">
              <a:rPr lang="en-NL" smtClean="0"/>
              <a:t>18/06/2020</a:t>
            </a:fld>
            <a:endParaRPr lang="en-NL"/>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L"/>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L"/>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FD19AA-B9B9-40D8-821D-2229AEA0061E}" type="slidenum">
              <a:rPr lang="en-NL" smtClean="0"/>
              <a:t>‹#›</a:t>
            </a:fld>
            <a:endParaRPr lang="en-NL"/>
          </a:p>
        </p:txBody>
      </p:sp>
    </p:spTree>
    <p:extLst>
      <p:ext uri="{BB962C8B-B14F-4D97-AF65-F5344CB8AC3E}">
        <p14:creationId xmlns:p14="http://schemas.microsoft.com/office/powerpoint/2010/main" val="30387255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7FFD19AA-B9B9-40D8-821D-2229AEA0061E}" type="slidenum">
              <a:rPr lang="en-NL" smtClean="0"/>
              <a:t>2</a:t>
            </a:fld>
            <a:endParaRPr lang="en-NL"/>
          </a:p>
        </p:txBody>
      </p:sp>
    </p:spTree>
    <p:extLst>
      <p:ext uri="{BB962C8B-B14F-4D97-AF65-F5344CB8AC3E}">
        <p14:creationId xmlns:p14="http://schemas.microsoft.com/office/powerpoint/2010/main" val="40346861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7FFD19AA-B9B9-40D8-821D-2229AEA0061E}" type="slidenum">
              <a:rPr lang="en-NL" smtClean="0"/>
              <a:t>12</a:t>
            </a:fld>
            <a:endParaRPr lang="en-NL"/>
          </a:p>
        </p:txBody>
      </p:sp>
    </p:spTree>
    <p:extLst>
      <p:ext uri="{BB962C8B-B14F-4D97-AF65-F5344CB8AC3E}">
        <p14:creationId xmlns:p14="http://schemas.microsoft.com/office/powerpoint/2010/main" val="615256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7FFD19AA-B9B9-40D8-821D-2229AEA0061E}" type="slidenum">
              <a:rPr lang="en-NL" smtClean="0"/>
              <a:t>13</a:t>
            </a:fld>
            <a:endParaRPr lang="en-NL"/>
          </a:p>
        </p:txBody>
      </p:sp>
    </p:spTree>
    <p:extLst>
      <p:ext uri="{BB962C8B-B14F-4D97-AF65-F5344CB8AC3E}">
        <p14:creationId xmlns:p14="http://schemas.microsoft.com/office/powerpoint/2010/main" val="35861559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7FFD19AA-B9B9-40D8-821D-2229AEA0061E}" type="slidenum">
              <a:rPr lang="en-NL" smtClean="0"/>
              <a:t>14</a:t>
            </a:fld>
            <a:endParaRPr lang="en-NL"/>
          </a:p>
        </p:txBody>
      </p:sp>
    </p:spTree>
    <p:extLst>
      <p:ext uri="{BB962C8B-B14F-4D97-AF65-F5344CB8AC3E}">
        <p14:creationId xmlns:p14="http://schemas.microsoft.com/office/powerpoint/2010/main" val="3942969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7FFD19AA-B9B9-40D8-821D-2229AEA0061E}" type="slidenum">
              <a:rPr lang="en-NL" smtClean="0"/>
              <a:t>15</a:t>
            </a:fld>
            <a:endParaRPr lang="en-NL"/>
          </a:p>
        </p:txBody>
      </p:sp>
    </p:spTree>
    <p:extLst>
      <p:ext uri="{BB962C8B-B14F-4D97-AF65-F5344CB8AC3E}">
        <p14:creationId xmlns:p14="http://schemas.microsoft.com/office/powerpoint/2010/main" val="9868445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Activity 3</a:t>
            </a:r>
            <a:endParaRPr lang="en-NL"/>
          </a:p>
        </p:txBody>
      </p:sp>
      <p:sp>
        <p:nvSpPr>
          <p:cNvPr id="4" name="Slide Number Placeholder 3"/>
          <p:cNvSpPr>
            <a:spLocks noGrp="1"/>
          </p:cNvSpPr>
          <p:nvPr>
            <p:ph type="sldNum" sz="quarter" idx="5"/>
          </p:nvPr>
        </p:nvSpPr>
        <p:spPr/>
        <p:txBody>
          <a:bodyPr/>
          <a:lstStyle/>
          <a:p>
            <a:fld id="{7FFD19AA-B9B9-40D8-821D-2229AEA0061E}" type="slidenum">
              <a:rPr lang="en-NL" smtClean="0"/>
              <a:t>17</a:t>
            </a:fld>
            <a:endParaRPr lang="en-NL"/>
          </a:p>
        </p:txBody>
      </p:sp>
    </p:spTree>
    <p:extLst>
      <p:ext uri="{BB962C8B-B14F-4D97-AF65-F5344CB8AC3E}">
        <p14:creationId xmlns:p14="http://schemas.microsoft.com/office/powerpoint/2010/main" val="240526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7FFD19AA-B9B9-40D8-821D-2229AEA0061E}" type="slidenum">
              <a:rPr lang="en-NL" smtClean="0"/>
              <a:t>3</a:t>
            </a:fld>
            <a:endParaRPr lang="en-NL"/>
          </a:p>
        </p:txBody>
      </p:sp>
    </p:spTree>
    <p:extLst>
      <p:ext uri="{BB962C8B-B14F-4D97-AF65-F5344CB8AC3E}">
        <p14:creationId xmlns:p14="http://schemas.microsoft.com/office/powerpoint/2010/main" val="13236246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7FFD19AA-B9B9-40D8-821D-2229AEA0061E}" type="slidenum">
              <a:rPr lang="en-NL" smtClean="0"/>
              <a:t>4</a:t>
            </a:fld>
            <a:endParaRPr lang="en-NL"/>
          </a:p>
        </p:txBody>
      </p:sp>
    </p:spTree>
    <p:extLst>
      <p:ext uri="{BB962C8B-B14F-4D97-AF65-F5344CB8AC3E}">
        <p14:creationId xmlns:p14="http://schemas.microsoft.com/office/powerpoint/2010/main" val="1934562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7FFD19AA-B9B9-40D8-821D-2229AEA0061E}" type="slidenum">
              <a:rPr lang="en-NL" smtClean="0"/>
              <a:t>5</a:t>
            </a:fld>
            <a:endParaRPr lang="en-NL"/>
          </a:p>
        </p:txBody>
      </p:sp>
    </p:spTree>
    <p:extLst>
      <p:ext uri="{BB962C8B-B14F-4D97-AF65-F5344CB8AC3E}">
        <p14:creationId xmlns:p14="http://schemas.microsoft.com/office/powerpoint/2010/main" val="12883421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 ship was carrying 1,027 passengers, including two stowaways. Alongside those travelling from the Caribbean for work, there were also Polish nationals displaced by World War Two, members of the RAF and people from Britain. According to the ship's passenger lists, more than half of the 1,027 listed official passengers on board (539) gave their last country of residence as Jamaica, while 139 said Bermuda and 119 stated England. There were also people from Mexico, Scotland, Gibraltar, Burma and Wales. Overall, 802 passengers gave their last country of residence as somewhere in the Caribbean. Many of them had paid £28 (about £1,000 today) to travel to Britain in response to job adverts in local newspapers.</a:t>
            </a:r>
            <a:endParaRPr lang="en-NL"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NL"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majority of the people on board were men. There were 684 males over the age of 12, alongside 257 females of the same age. There were also 86 children aged 12 and under.</a:t>
            </a:r>
            <a:endParaRPr lang="en-NL"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en-NL"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The listed occupations on the passenger lists give some indication of the wide range of skills that were on offer. Among those arriving from the Caribbean were mechanics, carpenters, tailors, engineers, welders and musicians. Also among the Caribbean passengers was a hatter, a retired judge, a potter, a barrister, two hairdressers, two actresses, two piano repairers, two missionaries, three boxers, five artists and six painters. The most noted occupation, though, was "HD" - or "housing domestic" - meaning a housewife, servant or cleaner. There were 172 overall on board - 96 from the Caribbean.</a:t>
            </a:r>
            <a:endParaRPr lang="en-NL" sz="1200" kern="1200" dirty="0">
              <a:solidFill>
                <a:schemeClr val="tx1"/>
              </a:solidFill>
              <a:effectLst/>
              <a:latin typeface="+mn-lt"/>
              <a:ea typeface="+mn-ea"/>
              <a:cs typeface="+mn-cs"/>
            </a:endParaRPr>
          </a:p>
          <a:p>
            <a:endParaRPr lang="en-NL" dirty="0"/>
          </a:p>
        </p:txBody>
      </p:sp>
      <p:sp>
        <p:nvSpPr>
          <p:cNvPr id="4" name="Slide Number Placeholder 3"/>
          <p:cNvSpPr>
            <a:spLocks noGrp="1"/>
          </p:cNvSpPr>
          <p:nvPr>
            <p:ph type="sldNum" sz="quarter" idx="5"/>
          </p:nvPr>
        </p:nvSpPr>
        <p:spPr/>
        <p:txBody>
          <a:bodyPr/>
          <a:lstStyle/>
          <a:p>
            <a:fld id="{7FFD19AA-B9B9-40D8-821D-2229AEA0061E}" type="slidenum">
              <a:rPr lang="en-NL" smtClean="0"/>
              <a:t>7</a:t>
            </a:fld>
            <a:endParaRPr lang="en-NL"/>
          </a:p>
        </p:txBody>
      </p:sp>
    </p:spTree>
    <p:extLst>
      <p:ext uri="{BB962C8B-B14F-4D97-AF65-F5344CB8AC3E}">
        <p14:creationId xmlns:p14="http://schemas.microsoft.com/office/powerpoint/2010/main" val="11803163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kern="1200" dirty="0">
                <a:solidFill>
                  <a:schemeClr val="tx1"/>
                </a:solidFill>
                <a:effectLst/>
                <a:latin typeface="+mn-lt"/>
                <a:ea typeface="+mn-ea"/>
                <a:cs typeface="+mn-cs"/>
              </a:rPr>
              <a:t>In fact, almost half of all the men who came from the Caribbean to the UK throughout the 1950s had previously worked in skilled positions or possessed excellent employment credentials. However, many found their access restricted to jobs the local population considered undesirable, including street cleaning and general labouring, or to jobs that demanded anti-social hours such as working night shifts. Over half the men from the Caribbean initially accepted jobs with a lower status than their skills and experience qualified them for.</a:t>
            </a:r>
            <a:endParaRPr lang="en-NL" dirty="0"/>
          </a:p>
        </p:txBody>
      </p:sp>
      <p:sp>
        <p:nvSpPr>
          <p:cNvPr id="4" name="Slide Number Placeholder 3"/>
          <p:cNvSpPr>
            <a:spLocks noGrp="1"/>
          </p:cNvSpPr>
          <p:nvPr>
            <p:ph type="sldNum" sz="quarter" idx="5"/>
          </p:nvPr>
        </p:nvSpPr>
        <p:spPr/>
        <p:txBody>
          <a:bodyPr/>
          <a:lstStyle/>
          <a:p>
            <a:fld id="{7FFD19AA-B9B9-40D8-821D-2229AEA0061E}" type="slidenum">
              <a:rPr lang="en-NL" smtClean="0"/>
              <a:t>8</a:t>
            </a:fld>
            <a:endParaRPr lang="en-NL"/>
          </a:p>
        </p:txBody>
      </p:sp>
    </p:spTree>
    <p:extLst>
      <p:ext uri="{BB962C8B-B14F-4D97-AF65-F5344CB8AC3E}">
        <p14:creationId xmlns:p14="http://schemas.microsoft.com/office/powerpoint/2010/main" val="1410658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u="none" strike="noStrike" kern="1200" dirty="0">
                <a:solidFill>
                  <a:schemeClr val="tx1"/>
                </a:solidFill>
                <a:effectLst/>
                <a:latin typeface="+mn-lt"/>
                <a:ea typeface="+mn-ea"/>
                <a:cs typeface="+mn-cs"/>
              </a:rPr>
              <a:t>It was government policy to give preference to men who fought against Britain over men who were veterans and fought for England in the war, all because those veterans were black. </a:t>
            </a:r>
            <a:endParaRPr lang="en-GB" sz="1200" b="0" i="0" kern="1200" dirty="0">
              <a:solidFill>
                <a:schemeClr val="tx1"/>
              </a:solidFill>
              <a:effectLst/>
              <a:latin typeface="+mn-lt"/>
              <a:ea typeface="+mn-ea"/>
              <a:cs typeface="+mn-cs"/>
            </a:endParaRPr>
          </a:p>
          <a:p>
            <a:r>
              <a:rPr lang="en-GB" sz="1200" b="0" i="0" kern="1200" dirty="0">
                <a:solidFill>
                  <a:schemeClr val="tx1"/>
                </a:solidFill>
                <a:effectLst/>
                <a:latin typeface="+mn-lt"/>
                <a:ea typeface="+mn-ea"/>
                <a:cs typeface="+mn-cs"/>
              </a:rPr>
              <a:t>However, the initial reaction to </a:t>
            </a:r>
            <a:r>
              <a:rPr lang="en-GB" sz="1200" b="0" i="1" kern="1200" dirty="0">
                <a:solidFill>
                  <a:schemeClr val="tx1"/>
                </a:solidFill>
                <a:effectLst/>
                <a:latin typeface="+mn-lt"/>
                <a:ea typeface="+mn-ea"/>
                <a:cs typeface="+mn-cs"/>
              </a:rPr>
              <a:t>Windrush </a:t>
            </a:r>
            <a:r>
              <a:rPr lang="en-GB" sz="1200" b="0" i="0" kern="1200" dirty="0">
                <a:solidFill>
                  <a:schemeClr val="tx1"/>
                </a:solidFill>
                <a:effectLst/>
                <a:latin typeface="+mn-lt"/>
                <a:ea typeface="+mn-ea"/>
                <a:cs typeface="+mn-cs"/>
              </a:rPr>
              <a:t>was not welcoming. In the immediate post-war years, the government had recruited white Europeans, displaced during the war, to fill labour vacancies rather than looking to the Empire. And while some press headlines welcomed the </a:t>
            </a:r>
            <a:r>
              <a:rPr lang="en-GB" sz="1200" b="0" i="1" kern="1200" dirty="0">
                <a:solidFill>
                  <a:schemeClr val="tx1"/>
                </a:solidFill>
                <a:effectLst/>
                <a:latin typeface="+mn-lt"/>
                <a:ea typeface="+mn-ea"/>
                <a:cs typeface="+mn-cs"/>
              </a:rPr>
              <a:t>Windrush </a:t>
            </a:r>
            <a:r>
              <a:rPr lang="en-GB" sz="1200" b="0" i="0" kern="1200" dirty="0">
                <a:solidFill>
                  <a:schemeClr val="tx1"/>
                </a:solidFill>
                <a:effectLst/>
                <a:latin typeface="+mn-lt"/>
                <a:ea typeface="+mn-ea"/>
                <a:cs typeface="+mn-cs"/>
              </a:rPr>
              <a:t>passengers, the government was alarmed by the prospect of a visibly different population although reassured by the assumption that the several hundred men and some women who disembarked would be temporary visitors rather than ‘here to stay’.</a:t>
            </a:r>
            <a:endParaRPr lang="en-NL" dirty="0"/>
          </a:p>
        </p:txBody>
      </p:sp>
      <p:sp>
        <p:nvSpPr>
          <p:cNvPr id="4" name="Slide Number Placeholder 3"/>
          <p:cNvSpPr>
            <a:spLocks noGrp="1"/>
          </p:cNvSpPr>
          <p:nvPr>
            <p:ph type="sldNum" sz="quarter" idx="5"/>
          </p:nvPr>
        </p:nvSpPr>
        <p:spPr/>
        <p:txBody>
          <a:bodyPr/>
          <a:lstStyle/>
          <a:p>
            <a:fld id="{7FFD19AA-B9B9-40D8-821D-2229AEA0061E}" type="slidenum">
              <a:rPr lang="en-NL" smtClean="0"/>
              <a:t>9</a:t>
            </a:fld>
            <a:endParaRPr lang="en-NL"/>
          </a:p>
        </p:txBody>
      </p:sp>
    </p:spTree>
    <p:extLst>
      <p:ext uri="{BB962C8B-B14F-4D97-AF65-F5344CB8AC3E}">
        <p14:creationId xmlns:p14="http://schemas.microsoft.com/office/powerpoint/2010/main" val="39389584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7FFD19AA-B9B9-40D8-821D-2229AEA0061E}" type="slidenum">
              <a:rPr lang="en-NL" smtClean="0"/>
              <a:t>10</a:t>
            </a:fld>
            <a:endParaRPr lang="en-NL"/>
          </a:p>
        </p:txBody>
      </p:sp>
    </p:spTree>
    <p:extLst>
      <p:ext uri="{BB962C8B-B14F-4D97-AF65-F5344CB8AC3E}">
        <p14:creationId xmlns:p14="http://schemas.microsoft.com/office/powerpoint/2010/main" val="37846592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7FFD19AA-B9B9-40D8-821D-2229AEA0061E}" type="slidenum">
              <a:rPr lang="en-NL" smtClean="0"/>
              <a:t>11</a:t>
            </a:fld>
            <a:endParaRPr lang="en-NL"/>
          </a:p>
        </p:txBody>
      </p:sp>
    </p:spTree>
    <p:extLst>
      <p:ext uri="{BB962C8B-B14F-4D97-AF65-F5344CB8AC3E}">
        <p14:creationId xmlns:p14="http://schemas.microsoft.com/office/powerpoint/2010/main" val="32092589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8B7A32-79F5-4783-9E2B-D6CBCA4373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NL"/>
          </a:p>
        </p:txBody>
      </p:sp>
      <p:sp>
        <p:nvSpPr>
          <p:cNvPr id="3" name="Subtitle 2">
            <a:extLst>
              <a:ext uri="{FF2B5EF4-FFF2-40B4-BE49-F238E27FC236}">
                <a16:creationId xmlns:a16="http://schemas.microsoft.com/office/drawing/2014/main" id="{D76EAA30-44A0-4020-8EE5-82A6BB9E28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NL"/>
          </a:p>
        </p:txBody>
      </p:sp>
      <p:sp>
        <p:nvSpPr>
          <p:cNvPr id="4" name="Date Placeholder 3">
            <a:extLst>
              <a:ext uri="{FF2B5EF4-FFF2-40B4-BE49-F238E27FC236}">
                <a16:creationId xmlns:a16="http://schemas.microsoft.com/office/drawing/2014/main" id="{CD1A25D1-50A7-47F5-B82A-D6D018CCAED6}"/>
              </a:ext>
            </a:extLst>
          </p:cNvPr>
          <p:cNvSpPr>
            <a:spLocks noGrp="1"/>
          </p:cNvSpPr>
          <p:nvPr>
            <p:ph type="dt" sz="half" idx="10"/>
          </p:nvPr>
        </p:nvSpPr>
        <p:spPr/>
        <p:txBody>
          <a:bodyPr/>
          <a:lstStyle/>
          <a:p>
            <a:fld id="{B2E6C6B7-EDEA-426B-8B5B-2B72B40434C3}" type="datetimeFigureOut">
              <a:rPr lang="en-NL" smtClean="0"/>
              <a:t>18/06/2020</a:t>
            </a:fld>
            <a:endParaRPr lang="en-NL"/>
          </a:p>
        </p:txBody>
      </p:sp>
      <p:sp>
        <p:nvSpPr>
          <p:cNvPr id="5" name="Footer Placeholder 4">
            <a:extLst>
              <a:ext uri="{FF2B5EF4-FFF2-40B4-BE49-F238E27FC236}">
                <a16:creationId xmlns:a16="http://schemas.microsoft.com/office/drawing/2014/main" id="{343E3AB6-AC6D-4401-982E-194F5C6DC762}"/>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FA3C5B91-4380-46EF-B283-EE2FAF71C4BF}"/>
              </a:ext>
            </a:extLst>
          </p:cNvPr>
          <p:cNvSpPr>
            <a:spLocks noGrp="1"/>
          </p:cNvSpPr>
          <p:nvPr>
            <p:ph type="sldNum" sz="quarter" idx="12"/>
          </p:nvPr>
        </p:nvSpPr>
        <p:spPr/>
        <p:txBody>
          <a:bodyPr/>
          <a:lstStyle/>
          <a:p>
            <a:fld id="{6025F023-F078-42BD-9C58-E8CC41735B5A}" type="slidenum">
              <a:rPr lang="en-NL" smtClean="0"/>
              <a:t>‹#›</a:t>
            </a:fld>
            <a:endParaRPr lang="en-NL"/>
          </a:p>
        </p:txBody>
      </p:sp>
    </p:spTree>
    <p:extLst>
      <p:ext uri="{BB962C8B-B14F-4D97-AF65-F5344CB8AC3E}">
        <p14:creationId xmlns:p14="http://schemas.microsoft.com/office/powerpoint/2010/main" val="14602149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9CE23-3528-4572-B748-7D5241A1AA48}"/>
              </a:ext>
            </a:extLst>
          </p:cNvPr>
          <p:cNvSpPr>
            <a:spLocks noGrp="1"/>
          </p:cNvSpPr>
          <p:nvPr>
            <p:ph type="title"/>
          </p:nvPr>
        </p:nvSpPr>
        <p:spPr/>
        <p:txBody>
          <a:bodyPr/>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2514F515-E569-47EB-A4C1-497DB18B570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7F67CF0C-65EE-4486-B60C-3415B4EDA967}"/>
              </a:ext>
            </a:extLst>
          </p:cNvPr>
          <p:cNvSpPr>
            <a:spLocks noGrp="1"/>
          </p:cNvSpPr>
          <p:nvPr>
            <p:ph type="dt" sz="half" idx="10"/>
          </p:nvPr>
        </p:nvSpPr>
        <p:spPr/>
        <p:txBody>
          <a:bodyPr/>
          <a:lstStyle/>
          <a:p>
            <a:fld id="{B2E6C6B7-EDEA-426B-8B5B-2B72B40434C3}" type="datetimeFigureOut">
              <a:rPr lang="en-NL" smtClean="0"/>
              <a:t>18/06/2020</a:t>
            </a:fld>
            <a:endParaRPr lang="en-NL"/>
          </a:p>
        </p:txBody>
      </p:sp>
      <p:sp>
        <p:nvSpPr>
          <p:cNvPr id="5" name="Footer Placeholder 4">
            <a:extLst>
              <a:ext uri="{FF2B5EF4-FFF2-40B4-BE49-F238E27FC236}">
                <a16:creationId xmlns:a16="http://schemas.microsoft.com/office/drawing/2014/main" id="{A8E31374-F521-4340-BA9A-7473A061ABD2}"/>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36A3E641-29E5-4418-AF97-ACF97AAD8C0A}"/>
              </a:ext>
            </a:extLst>
          </p:cNvPr>
          <p:cNvSpPr>
            <a:spLocks noGrp="1"/>
          </p:cNvSpPr>
          <p:nvPr>
            <p:ph type="sldNum" sz="quarter" idx="12"/>
          </p:nvPr>
        </p:nvSpPr>
        <p:spPr/>
        <p:txBody>
          <a:bodyPr/>
          <a:lstStyle/>
          <a:p>
            <a:fld id="{6025F023-F078-42BD-9C58-E8CC41735B5A}" type="slidenum">
              <a:rPr lang="en-NL" smtClean="0"/>
              <a:t>‹#›</a:t>
            </a:fld>
            <a:endParaRPr lang="en-NL"/>
          </a:p>
        </p:txBody>
      </p:sp>
    </p:spTree>
    <p:extLst>
      <p:ext uri="{BB962C8B-B14F-4D97-AF65-F5344CB8AC3E}">
        <p14:creationId xmlns:p14="http://schemas.microsoft.com/office/powerpoint/2010/main" val="8724889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8EF029-80E7-44EE-AE16-BD14504BD5A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NL"/>
          </a:p>
        </p:txBody>
      </p:sp>
      <p:sp>
        <p:nvSpPr>
          <p:cNvPr id="3" name="Vertical Text Placeholder 2">
            <a:extLst>
              <a:ext uri="{FF2B5EF4-FFF2-40B4-BE49-F238E27FC236}">
                <a16:creationId xmlns:a16="http://schemas.microsoft.com/office/drawing/2014/main" id="{2CF0D439-2719-43F8-A6A7-A45C60F822F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442568AB-5A53-4581-A6B1-9ABBA978F6EF}"/>
              </a:ext>
            </a:extLst>
          </p:cNvPr>
          <p:cNvSpPr>
            <a:spLocks noGrp="1"/>
          </p:cNvSpPr>
          <p:nvPr>
            <p:ph type="dt" sz="half" idx="10"/>
          </p:nvPr>
        </p:nvSpPr>
        <p:spPr/>
        <p:txBody>
          <a:bodyPr/>
          <a:lstStyle/>
          <a:p>
            <a:fld id="{B2E6C6B7-EDEA-426B-8B5B-2B72B40434C3}" type="datetimeFigureOut">
              <a:rPr lang="en-NL" smtClean="0"/>
              <a:t>18/06/2020</a:t>
            </a:fld>
            <a:endParaRPr lang="en-NL"/>
          </a:p>
        </p:txBody>
      </p:sp>
      <p:sp>
        <p:nvSpPr>
          <p:cNvPr id="5" name="Footer Placeholder 4">
            <a:extLst>
              <a:ext uri="{FF2B5EF4-FFF2-40B4-BE49-F238E27FC236}">
                <a16:creationId xmlns:a16="http://schemas.microsoft.com/office/drawing/2014/main" id="{F4C895AA-39C9-48FD-8787-CDD3C2E06A33}"/>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8F2F10C3-3D3F-427E-BE39-45AE812CE3E8}"/>
              </a:ext>
            </a:extLst>
          </p:cNvPr>
          <p:cNvSpPr>
            <a:spLocks noGrp="1"/>
          </p:cNvSpPr>
          <p:nvPr>
            <p:ph type="sldNum" sz="quarter" idx="12"/>
          </p:nvPr>
        </p:nvSpPr>
        <p:spPr/>
        <p:txBody>
          <a:bodyPr/>
          <a:lstStyle/>
          <a:p>
            <a:fld id="{6025F023-F078-42BD-9C58-E8CC41735B5A}" type="slidenum">
              <a:rPr lang="en-NL" smtClean="0"/>
              <a:t>‹#›</a:t>
            </a:fld>
            <a:endParaRPr lang="en-NL"/>
          </a:p>
        </p:txBody>
      </p:sp>
    </p:spTree>
    <p:extLst>
      <p:ext uri="{BB962C8B-B14F-4D97-AF65-F5344CB8AC3E}">
        <p14:creationId xmlns:p14="http://schemas.microsoft.com/office/powerpoint/2010/main" val="3148882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8DA44-DF01-49D4-BE9F-53F33992C54A}"/>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DFC94021-06EC-4AF3-8583-D4B97D7E4AB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D10BF37A-4295-4830-A339-037B13A916B8}"/>
              </a:ext>
            </a:extLst>
          </p:cNvPr>
          <p:cNvSpPr>
            <a:spLocks noGrp="1"/>
          </p:cNvSpPr>
          <p:nvPr>
            <p:ph type="dt" sz="half" idx="10"/>
          </p:nvPr>
        </p:nvSpPr>
        <p:spPr/>
        <p:txBody>
          <a:bodyPr/>
          <a:lstStyle/>
          <a:p>
            <a:fld id="{B2E6C6B7-EDEA-426B-8B5B-2B72B40434C3}" type="datetimeFigureOut">
              <a:rPr lang="en-NL" smtClean="0"/>
              <a:t>18/06/2020</a:t>
            </a:fld>
            <a:endParaRPr lang="en-NL"/>
          </a:p>
        </p:txBody>
      </p:sp>
      <p:sp>
        <p:nvSpPr>
          <p:cNvPr id="5" name="Footer Placeholder 4">
            <a:extLst>
              <a:ext uri="{FF2B5EF4-FFF2-40B4-BE49-F238E27FC236}">
                <a16:creationId xmlns:a16="http://schemas.microsoft.com/office/drawing/2014/main" id="{E50C63FA-F974-4AF3-B8DE-4AF273476AF7}"/>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F2348B1B-757F-4937-AC9A-861AB1898D39}"/>
              </a:ext>
            </a:extLst>
          </p:cNvPr>
          <p:cNvSpPr>
            <a:spLocks noGrp="1"/>
          </p:cNvSpPr>
          <p:nvPr>
            <p:ph type="sldNum" sz="quarter" idx="12"/>
          </p:nvPr>
        </p:nvSpPr>
        <p:spPr/>
        <p:txBody>
          <a:bodyPr/>
          <a:lstStyle/>
          <a:p>
            <a:fld id="{6025F023-F078-42BD-9C58-E8CC41735B5A}" type="slidenum">
              <a:rPr lang="en-NL" smtClean="0"/>
              <a:t>‹#›</a:t>
            </a:fld>
            <a:endParaRPr lang="en-NL"/>
          </a:p>
        </p:txBody>
      </p:sp>
    </p:spTree>
    <p:extLst>
      <p:ext uri="{BB962C8B-B14F-4D97-AF65-F5344CB8AC3E}">
        <p14:creationId xmlns:p14="http://schemas.microsoft.com/office/powerpoint/2010/main" val="18502948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DE849-7354-48D8-87C2-F7984329453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NL"/>
          </a:p>
        </p:txBody>
      </p:sp>
      <p:sp>
        <p:nvSpPr>
          <p:cNvPr id="3" name="Text Placeholder 2">
            <a:extLst>
              <a:ext uri="{FF2B5EF4-FFF2-40B4-BE49-F238E27FC236}">
                <a16:creationId xmlns:a16="http://schemas.microsoft.com/office/drawing/2014/main" id="{D0946245-1E55-4866-8015-D3EEE5165BE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5A1171-6023-4802-883C-5EE3A812B54B}"/>
              </a:ext>
            </a:extLst>
          </p:cNvPr>
          <p:cNvSpPr>
            <a:spLocks noGrp="1"/>
          </p:cNvSpPr>
          <p:nvPr>
            <p:ph type="dt" sz="half" idx="10"/>
          </p:nvPr>
        </p:nvSpPr>
        <p:spPr/>
        <p:txBody>
          <a:bodyPr/>
          <a:lstStyle/>
          <a:p>
            <a:fld id="{B2E6C6B7-EDEA-426B-8B5B-2B72B40434C3}" type="datetimeFigureOut">
              <a:rPr lang="en-NL" smtClean="0"/>
              <a:t>18/06/2020</a:t>
            </a:fld>
            <a:endParaRPr lang="en-NL"/>
          </a:p>
        </p:txBody>
      </p:sp>
      <p:sp>
        <p:nvSpPr>
          <p:cNvPr id="5" name="Footer Placeholder 4">
            <a:extLst>
              <a:ext uri="{FF2B5EF4-FFF2-40B4-BE49-F238E27FC236}">
                <a16:creationId xmlns:a16="http://schemas.microsoft.com/office/drawing/2014/main" id="{E0A8E158-AB5D-4536-A91B-12F391311C0E}"/>
              </a:ext>
            </a:extLst>
          </p:cNvPr>
          <p:cNvSpPr>
            <a:spLocks noGrp="1"/>
          </p:cNvSpPr>
          <p:nvPr>
            <p:ph type="ftr" sz="quarter" idx="11"/>
          </p:nvPr>
        </p:nvSpPr>
        <p:spPr/>
        <p:txBody>
          <a:bodyPr/>
          <a:lstStyle/>
          <a:p>
            <a:endParaRPr lang="en-NL"/>
          </a:p>
        </p:txBody>
      </p:sp>
      <p:sp>
        <p:nvSpPr>
          <p:cNvPr id="6" name="Slide Number Placeholder 5">
            <a:extLst>
              <a:ext uri="{FF2B5EF4-FFF2-40B4-BE49-F238E27FC236}">
                <a16:creationId xmlns:a16="http://schemas.microsoft.com/office/drawing/2014/main" id="{917B8FE2-FDBE-46AB-BFAF-0CA54030D68D}"/>
              </a:ext>
            </a:extLst>
          </p:cNvPr>
          <p:cNvSpPr>
            <a:spLocks noGrp="1"/>
          </p:cNvSpPr>
          <p:nvPr>
            <p:ph type="sldNum" sz="quarter" idx="12"/>
          </p:nvPr>
        </p:nvSpPr>
        <p:spPr/>
        <p:txBody>
          <a:bodyPr/>
          <a:lstStyle/>
          <a:p>
            <a:fld id="{6025F023-F078-42BD-9C58-E8CC41735B5A}" type="slidenum">
              <a:rPr lang="en-NL" smtClean="0"/>
              <a:t>‹#›</a:t>
            </a:fld>
            <a:endParaRPr lang="en-NL"/>
          </a:p>
        </p:txBody>
      </p:sp>
    </p:spTree>
    <p:extLst>
      <p:ext uri="{BB962C8B-B14F-4D97-AF65-F5344CB8AC3E}">
        <p14:creationId xmlns:p14="http://schemas.microsoft.com/office/powerpoint/2010/main" val="31102090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9A798-BF15-4EB9-BFD3-C0EEDABC1AE7}"/>
              </a:ext>
            </a:extLst>
          </p:cNvPr>
          <p:cNvSpPr>
            <a:spLocks noGrp="1"/>
          </p:cNvSpPr>
          <p:nvPr>
            <p:ph type="title"/>
          </p:nvPr>
        </p:nvSpPr>
        <p:spPr/>
        <p:txBody>
          <a:bodyPr/>
          <a:lstStyle/>
          <a:p>
            <a:r>
              <a:rPr lang="en-US"/>
              <a:t>Click to edit Master title style</a:t>
            </a:r>
            <a:endParaRPr lang="en-NL"/>
          </a:p>
        </p:txBody>
      </p:sp>
      <p:sp>
        <p:nvSpPr>
          <p:cNvPr id="3" name="Content Placeholder 2">
            <a:extLst>
              <a:ext uri="{FF2B5EF4-FFF2-40B4-BE49-F238E27FC236}">
                <a16:creationId xmlns:a16="http://schemas.microsoft.com/office/drawing/2014/main" id="{240066A1-91A3-4F6C-A6A0-D820128A9C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Content Placeholder 3">
            <a:extLst>
              <a:ext uri="{FF2B5EF4-FFF2-40B4-BE49-F238E27FC236}">
                <a16:creationId xmlns:a16="http://schemas.microsoft.com/office/drawing/2014/main" id="{B9C2CAB2-AE97-466A-8ECD-1783827BFE0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Date Placeholder 4">
            <a:extLst>
              <a:ext uri="{FF2B5EF4-FFF2-40B4-BE49-F238E27FC236}">
                <a16:creationId xmlns:a16="http://schemas.microsoft.com/office/drawing/2014/main" id="{A258EB10-916F-41D5-B6E0-C92C0519A616}"/>
              </a:ext>
            </a:extLst>
          </p:cNvPr>
          <p:cNvSpPr>
            <a:spLocks noGrp="1"/>
          </p:cNvSpPr>
          <p:nvPr>
            <p:ph type="dt" sz="half" idx="10"/>
          </p:nvPr>
        </p:nvSpPr>
        <p:spPr/>
        <p:txBody>
          <a:bodyPr/>
          <a:lstStyle/>
          <a:p>
            <a:fld id="{B2E6C6B7-EDEA-426B-8B5B-2B72B40434C3}" type="datetimeFigureOut">
              <a:rPr lang="en-NL" smtClean="0"/>
              <a:t>18/06/2020</a:t>
            </a:fld>
            <a:endParaRPr lang="en-NL"/>
          </a:p>
        </p:txBody>
      </p:sp>
      <p:sp>
        <p:nvSpPr>
          <p:cNvPr id="6" name="Footer Placeholder 5">
            <a:extLst>
              <a:ext uri="{FF2B5EF4-FFF2-40B4-BE49-F238E27FC236}">
                <a16:creationId xmlns:a16="http://schemas.microsoft.com/office/drawing/2014/main" id="{55144327-FD0F-4D94-96DE-1D0FA033B888}"/>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5762A20E-FA94-499B-9702-476DCCD44568}"/>
              </a:ext>
            </a:extLst>
          </p:cNvPr>
          <p:cNvSpPr>
            <a:spLocks noGrp="1"/>
          </p:cNvSpPr>
          <p:nvPr>
            <p:ph type="sldNum" sz="quarter" idx="12"/>
          </p:nvPr>
        </p:nvSpPr>
        <p:spPr/>
        <p:txBody>
          <a:bodyPr/>
          <a:lstStyle/>
          <a:p>
            <a:fld id="{6025F023-F078-42BD-9C58-E8CC41735B5A}" type="slidenum">
              <a:rPr lang="en-NL" smtClean="0"/>
              <a:t>‹#›</a:t>
            </a:fld>
            <a:endParaRPr lang="en-NL"/>
          </a:p>
        </p:txBody>
      </p:sp>
    </p:spTree>
    <p:extLst>
      <p:ext uri="{BB962C8B-B14F-4D97-AF65-F5344CB8AC3E}">
        <p14:creationId xmlns:p14="http://schemas.microsoft.com/office/powerpoint/2010/main" val="325943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C149C-0450-4911-AA37-B1C2556BDAB4}"/>
              </a:ext>
            </a:extLst>
          </p:cNvPr>
          <p:cNvSpPr>
            <a:spLocks noGrp="1"/>
          </p:cNvSpPr>
          <p:nvPr>
            <p:ph type="title"/>
          </p:nvPr>
        </p:nvSpPr>
        <p:spPr>
          <a:xfrm>
            <a:off x="839788" y="365125"/>
            <a:ext cx="10515600" cy="1325563"/>
          </a:xfrm>
        </p:spPr>
        <p:txBody>
          <a:bodyPr/>
          <a:lstStyle/>
          <a:p>
            <a:r>
              <a:rPr lang="en-US"/>
              <a:t>Click to edit Master title style</a:t>
            </a:r>
            <a:endParaRPr lang="en-NL"/>
          </a:p>
        </p:txBody>
      </p:sp>
      <p:sp>
        <p:nvSpPr>
          <p:cNvPr id="3" name="Text Placeholder 2">
            <a:extLst>
              <a:ext uri="{FF2B5EF4-FFF2-40B4-BE49-F238E27FC236}">
                <a16:creationId xmlns:a16="http://schemas.microsoft.com/office/drawing/2014/main" id="{B240CB57-3225-4D1E-A9FA-DA8AD5AFC45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C399AD7-F7F1-4DFB-A92B-11C31D7180E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5" name="Text Placeholder 4">
            <a:extLst>
              <a:ext uri="{FF2B5EF4-FFF2-40B4-BE49-F238E27FC236}">
                <a16:creationId xmlns:a16="http://schemas.microsoft.com/office/drawing/2014/main" id="{C8DB3DB0-890A-4B33-AABD-556CDA54FE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A853C3D-AE16-459D-B584-EB73F593671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7" name="Date Placeholder 6">
            <a:extLst>
              <a:ext uri="{FF2B5EF4-FFF2-40B4-BE49-F238E27FC236}">
                <a16:creationId xmlns:a16="http://schemas.microsoft.com/office/drawing/2014/main" id="{338298A2-0EC6-424C-B33C-01978E1FEBD9}"/>
              </a:ext>
            </a:extLst>
          </p:cNvPr>
          <p:cNvSpPr>
            <a:spLocks noGrp="1"/>
          </p:cNvSpPr>
          <p:nvPr>
            <p:ph type="dt" sz="half" idx="10"/>
          </p:nvPr>
        </p:nvSpPr>
        <p:spPr/>
        <p:txBody>
          <a:bodyPr/>
          <a:lstStyle/>
          <a:p>
            <a:fld id="{B2E6C6B7-EDEA-426B-8B5B-2B72B40434C3}" type="datetimeFigureOut">
              <a:rPr lang="en-NL" smtClean="0"/>
              <a:t>18/06/2020</a:t>
            </a:fld>
            <a:endParaRPr lang="en-NL"/>
          </a:p>
        </p:txBody>
      </p:sp>
      <p:sp>
        <p:nvSpPr>
          <p:cNvPr id="8" name="Footer Placeholder 7">
            <a:extLst>
              <a:ext uri="{FF2B5EF4-FFF2-40B4-BE49-F238E27FC236}">
                <a16:creationId xmlns:a16="http://schemas.microsoft.com/office/drawing/2014/main" id="{D6B5849D-44CD-408B-A6CD-4AA64A77D57C}"/>
              </a:ext>
            </a:extLst>
          </p:cNvPr>
          <p:cNvSpPr>
            <a:spLocks noGrp="1"/>
          </p:cNvSpPr>
          <p:nvPr>
            <p:ph type="ftr" sz="quarter" idx="11"/>
          </p:nvPr>
        </p:nvSpPr>
        <p:spPr/>
        <p:txBody>
          <a:bodyPr/>
          <a:lstStyle/>
          <a:p>
            <a:endParaRPr lang="en-NL"/>
          </a:p>
        </p:txBody>
      </p:sp>
      <p:sp>
        <p:nvSpPr>
          <p:cNvPr id="9" name="Slide Number Placeholder 8">
            <a:extLst>
              <a:ext uri="{FF2B5EF4-FFF2-40B4-BE49-F238E27FC236}">
                <a16:creationId xmlns:a16="http://schemas.microsoft.com/office/drawing/2014/main" id="{770D4504-4573-4B88-BC19-CFC34D9D7837}"/>
              </a:ext>
            </a:extLst>
          </p:cNvPr>
          <p:cNvSpPr>
            <a:spLocks noGrp="1"/>
          </p:cNvSpPr>
          <p:nvPr>
            <p:ph type="sldNum" sz="quarter" idx="12"/>
          </p:nvPr>
        </p:nvSpPr>
        <p:spPr/>
        <p:txBody>
          <a:bodyPr/>
          <a:lstStyle/>
          <a:p>
            <a:fld id="{6025F023-F078-42BD-9C58-E8CC41735B5A}" type="slidenum">
              <a:rPr lang="en-NL" smtClean="0"/>
              <a:t>‹#›</a:t>
            </a:fld>
            <a:endParaRPr lang="en-NL"/>
          </a:p>
        </p:txBody>
      </p:sp>
    </p:spTree>
    <p:extLst>
      <p:ext uri="{BB962C8B-B14F-4D97-AF65-F5344CB8AC3E}">
        <p14:creationId xmlns:p14="http://schemas.microsoft.com/office/powerpoint/2010/main" val="2884016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4F84A-70B5-4CFA-8684-638349017632}"/>
              </a:ext>
            </a:extLst>
          </p:cNvPr>
          <p:cNvSpPr>
            <a:spLocks noGrp="1"/>
          </p:cNvSpPr>
          <p:nvPr>
            <p:ph type="title"/>
          </p:nvPr>
        </p:nvSpPr>
        <p:spPr/>
        <p:txBody>
          <a:bodyPr/>
          <a:lstStyle/>
          <a:p>
            <a:r>
              <a:rPr lang="en-US"/>
              <a:t>Click to edit Master title style</a:t>
            </a:r>
            <a:endParaRPr lang="en-NL"/>
          </a:p>
        </p:txBody>
      </p:sp>
      <p:sp>
        <p:nvSpPr>
          <p:cNvPr id="3" name="Date Placeholder 2">
            <a:extLst>
              <a:ext uri="{FF2B5EF4-FFF2-40B4-BE49-F238E27FC236}">
                <a16:creationId xmlns:a16="http://schemas.microsoft.com/office/drawing/2014/main" id="{8C2D7E76-B134-4647-9ADB-8A5007E07482}"/>
              </a:ext>
            </a:extLst>
          </p:cNvPr>
          <p:cNvSpPr>
            <a:spLocks noGrp="1"/>
          </p:cNvSpPr>
          <p:nvPr>
            <p:ph type="dt" sz="half" idx="10"/>
          </p:nvPr>
        </p:nvSpPr>
        <p:spPr/>
        <p:txBody>
          <a:bodyPr/>
          <a:lstStyle/>
          <a:p>
            <a:fld id="{B2E6C6B7-EDEA-426B-8B5B-2B72B40434C3}" type="datetimeFigureOut">
              <a:rPr lang="en-NL" smtClean="0"/>
              <a:t>18/06/2020</a:t>
            </a:fld>
            <a:endParaRPr lang="en-NL"/>
          </a:p>
        </p:txBody>
      </p:sp>
      <p:sp>
        <p:nvSpPr>
          <p:cNvPr id="4" name="Footer Placeholder 3">
            <a:extLst>
              <a:ext uri="{FF2B5EF4-FFF2-40B4-BE49-F238E27FC236}">
                <a16:creationId xmlns:a16="http://schemas.microsoft.com/office/drawing/2014/main" id="{C6BDFA96-8B73-49D2-B6C1-09285182B31A}"/>
              </a:ext>
            </a:extLst>
          </p:cNvPr>
          <p:cNvSpPr>
            <a:spLocks noGrp="1"/>
          </p:cNvSpPr>
          <p:nvPr>
            <p:ph type="ftr" sz="quarter" idx="11"/>
          </p:nvPr>
        </p:nvSpPr>
        <p:spPr/>
        <p:txBody>
          <a:bodyPr/>
          <a:lstStyle/>
          <a:p>
            <a:endParaRPr lang="en-NL"/>
          </a:p>
        </p:txBody>
      </p:sp>
      <p:sp>
        <p:nvSpPr>
          <p:cNvPr id="5" name="Slide Number Placeholder 4">
            <a:extLst>
              <a:ext uri="{FF2B5EF4-FFF2-40B4-BE49-F238E27FC236}">
                <a16:creationId xmlns:a16="http://schemas.microsoft.com/office/drawing/2014/main" id="{159808C4-A2B5-458D-8383-FA9E9E316B82}"/>
              </a:ext>
            </a:extLst>
          </p:cNvPr>
          <p:cNvSpPr>
            <a:spLocks noGrp="1"/>
          </p:cNvSpPr>
          <p:nvPr>
            <p:ph type="sldNum" sz="quarter" idx="12"/>
          </p:nvPr>
        </p:nvSpPr>
        <p:spPr/>
        <p:txBody>
          <a:bodyPr/>
          <a:lstStyle/>
          <a:p>
            <a:fld id="{6025F023-F078-42BD-9C58-E8CC41735B5A}" type="slidenum">
              <a:rPr lang="en-NL" smtClean="0"/>
              <a:t>‹#›</a:t>
            </a:fld>
            <a:endParaRPr lang="en-NL"/>
          </a:p>
        </p:txBody>
      </p:sp>
    </p:spTree>
    <p:extLst>
      <p:ext uri="{BB962C8B-B14F-4D97-AF65-F5344CB8AC3E}">
        <p14:creationId xmlns:p14="http://schemas.microsoft.com/office/powerpoint/2010/main" val="40835872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640139-23F5-4C93-9B13-523385A9C814}"/>
              </a:ext>
            </a:extLst>
          </p:cNvPr>
          <p:cNvSpPr>
            <a:spLocks noGrp="1"/>
          </p:cNvSpPr>
          <p:nvPr>
            <p:ph type="dt" sz="half" idx="10"/>
          </p:nvPr>
        </p:nvSpPr>
        <p:spPr/>
        <p:txBody>
          <a:bodyPr/>
          <a:lstStyle/>
          <a:p>
            <a:fld id="{B2E6C6B7-EDEA-426B-8B5B-2B72B40434C3}" type="datetimeFigureOut">
              <a:rPr lang="en-NL" smtClean="0"/>
              <a:t>18/06/2020</a:t>
            </a:fld>
            <a:endParaRPr lang="en-NL"/>
          </a:p>
        </p:txBody>
      </p:sp>
      <p:sp>
        <p:nvSpPr>
          <p:cNvPr id="3" name="Footer Placeholder 2">
            <a:extLst>
              <a:ext uri="{FF2B5EF4-FFF2-40B4-BE49-F238E27FC236}">
                <a16:creationId xmlns:a16="http://schemas.microsoft.com/office/drawing/2014/main" id="{5DADCB8C-9785-494C-B3D7-4C18BD795FD9}"/>
              </a:ext>
            </a:extLst>
          </p:cNvPr>
          <p:cNvSpPr>
            <a:spLocks noGrp="1"/>
          </p:cNvSpPr>
          <p:nvPr>
            <p:ph type="ftr" sz="quarter" idx="11"/>
          </p:nvPr>
        </p:nvSpPr>
        <p:spPr/>
        <p:txBody>
          <a:bodyPr/>
          <a:lstStyle/>
          <a:p>
            <a:endParaRPr lang="en-NL"/>
          </a:p>
        </p:txBody>
      </p:sp>
      <p:sp>
        <p:nvSpPr>
          <p:cNvPr id="4" name="Slide Number Placeholder 3">
            <a:extLst>
              <a:ext uri="{FF2B5EF4-FFF2-40B4-BE49-F238E27FC236}">
                <a16:creationId xmlns:a16="http://schemas.microsoft.com/office/drawing/2014/main" id="{DB87CA97-E699-4EC1-BD2D-D1CCA3B83773}"/>
              </a:ext>
            </a:extLst>
          </p:cNvPr>
          <p:cNvSpPr>
            <a:spLocks noGrp="1"/>
          </p:cNvSpPr>
          <p:nvPr>
            <p:ph type="sldNum" sz="quarter" idx="12"/>
          </p:nvPr>
        </p:nvSpPr>
        <p:spPr/>
        <p:txBody>
          <a:bodyPr/>
          <a:lstStyle/>
          <a:p>
            <a:fld id="{6025F023-F078-42BD-9C58-E8CC41735B5A}" type="slidenum">
              <a:rPr lang="en-NL" smtClean="0"/>
              <a:t>‹#›</a:t>
            </a:fld>
            <a:endParaRPr lang="en-NL"/>
          </a:p>
        </p:txBody>
      </p:sp>
    </p:spTree>
    <p:extLst>
      <p:ext uri="{BB962C8B-B14F-4D97-AF65-F5344CB8AC3E}">
        <p14:creationId xmlns:p14="http://schemas.microsoft.com/office/powerpoint/2010/main" val="1891175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C1DE3-F36F-4148-96E5-66D132B539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L"/>
          </a:p>
        </p:txBody>
      </p:sp>
      <p:sp>
        <p:nvSpPr>
          <p:cNvPr id="3" name="Content Placeholder 2">
            <a:extLst>
              <a:ext uri="{FF2B5EF4-FFF2-40B4-BE49-F238E27FC236}">
                <a16:creationId xmlns:a16="http://schemas.microsoft.com/office/drawing/2014/main" id="{7BEEF7A2-4CD7-4BFC-97AA-009AFD5C7DF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Text Placeholder 3">
            <a:extLst>
              <a:ext uri="{FF2B5EF4-FFF2-40B4-BE49-F238E27FC236}">
                <a16:creationId xmlns:a16="http://schemas.microsoft.com/office/drawing/2014/main" id="{21A34FF3-95C4-43DB-B0CA-3897E4D7E0A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675B4F-BC47-4581-82B4-F7145AC35C15}"/>
              </a:ext>
            </a:extLst>
          </p:cNvPr>
          <p:cNvSpPr>
            <a:spLocks noGrp="1"/>
          </p:cNvSpPr>
          <p:nvPr>
            <p:ph type="dt" sz="half" idx="10"/>
          </p:nvPr>
        </p:nvSpPr>
        <p:spPr/>
        <p:txBody>
          <a:bodyPr/>
          <a:lstStyle/>
          <a:p>
            <a:fld id="{B2E6C6B7-EDEA-426B-8B5B-2B72B40434C3}" type="datetimeFigureOut">
              <a:rPr lang="en-NL" smtClean="0"/>
              <a:t>18/06/2020</a:t>
            </a:fld>
            <a:endParaRPr lang="en-NL"/>
          </a:p>
        </p:txBody>
      </p:sp>
      <p:sp>
        <p:nvSpPr>
          <p:cNvPr id="6" name="Footer Placeholder 5">
            <a:extLst>
              <a:ext uri="{FF2B5EF4-FFF2-40B4-BE49-F238E27FC236}">
                <a16:creationId xmlns:a16="http://schemas.microsoft.com/office/drawing/2014/main" id="{90CDB96B-25AD-4AE4-BD52-E5A7D3ECDA1C}"/>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C9917262-5181-4D03-A72B-E40CA93FEA09}"/>
              </a:ext>
            </a:extLst>
          </p:cNvPr>
          <p:cNvSpPr>
            <a:spLocks noGrp="1"/>
          </p:cNvSpPr>
          <p:nvPr>
            <p:ph type="sldNum" sz="quarter" idx="12"/>
          </p:nvPr>
        </p:nvSpPr>
        <p:spPr/>
        <p:txBody>
          <a:bodyPr/>
          <a:lstStyle/>
          <a:p>
            <a:fld id="{6025F023-F078-42BD-9C58-E8CC41735B5A}" type="slidenum">
              <a:rPr lang="en-NL" smtClean="0"/>
              <a:t>‹#›</a:t>
            </a:fld>
            <a:endParaRPr lang="en-NL"/>
          </a:p>
        </p:txBody>
      </p:sp>
    </p:spTree>
    <p:extLst>
      <p:ext uri="{BB962C8B-B14F-4D97-AF65-F5344CB8AC3E}">
        <p14:creationId xmlns:p14="http://schemas.microsoft.com/office/powerpoint/2010/main" val="567078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44459-32CE-440E-A798-F9A73201B3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NL"/>
          </a:p>
        </p:txBody>
      </p:sp>
      <p:sp>
        <p:nvSpPr>
          <p:cNvPr id="3" name="Picture Placeholder 2">
            <a:extLst>
              <a:ext uri="{FF2B5EF4-FFF2-40B4-BE49-F238E27FC236}">
                <a16:creationId xmlns:a16="http://schemas.microsoft.com/office/drawing/2014/main" id="{63688960-1FDD-468C-B753-D6A7B57DB74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NL"/>
          </a:p>
        </p:txBody>
      </p:sp>
      <p:sp>
        <p:nvSpPr>
          <p:cNvPr id="4" name="Text Placeholder 3">
            <a:extLst>
              <a:ext uri="{FF2B5EF4-FFF2-40B4-BE49-F238E27FC236}">
                <a16:creationId xmlns:a16="http://schemas.microsoft.com/office/drawing/2014/main" id="{D10F3156-036F-4D62-8E44-20161410CAE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9EE5E1-3F8C-41A3-AC09-133A7DC9BE4F}"/>
              </a:ext>
            </a:extLst>
          </p:cNvPr>
          <p:cNvSpPr>
            <a:spLocks noGrp="1"/>
          </p:cNvSpPr>
          <p:nvPr>
            <p:ph type="dt" sz="half" idx="10"/>
          </p:nvPr>
        </p:nvSpPr>
        <p:spPr/>
        <p:txBody>
          <a:bodyPr/>
          <a:lstStyle/>
          <a:p>
            <a:fld id="{B2E6C6B7-EDEA-426B-8B5B-2B72B40434C3}" type="datetimeFigureOut">
              <a:rPr lang="en-NL" smtClean="0"/>
              <a:t>18/06/2020</a:t>
            </a:fld>
            <a:endParaRPr lang="en-NL"/>
          </a:p>
        </p:txBody>
      </p:sp>
      <p:sp>
        <p:nvSpPr>
          <p:cNvPr id="6" name="Footer Placeholder 5">
            <a:extLst>
              <a:ext uri="{FF2B5EF4-FFF2-40B4-BE49-F238E27FC236}">
                <a16:creationId xmlns:a16="http://schemas.microsoft.com/office/drawing/2014/main" id="{01B14FC7-7A6E-4EAD-9A2D-614464C394FF}"/>
              </a:ext>
            </a:extLst>
          </p:cNvPr>
          <p:cNvSpPr>
            <a:spLocks noGrp="1"/>
          </p:cNvSpPr>
          <p:nvPr>
            <p:ph type="ftr" sz="quarter" idx="11"/>
          </p:nvPr>
        </p:nvSpPr>
        <p:spPr/>
        <p:txBody>
          <a:bodyPr/>
          <a:lstStyle/>
          <a:p>
            <a:endParaRPr lang="en-NL"/>
          </a:p>
        </p:txBody>
      </p:sp>
      <p:sp>
        <p:nvSpPr>
          <p:cNvPr id="7" name="Slide Number Placeholder 6">
            <a:extLst>
              <a:ext uri="{FF2B5EF4-FFF2-40B4-BE49-F238E27FC236}">
                <a16:creationId xmlns:a16="http://schemas.microsoft.com/office/drawing/2014/main" id="{1127D125-E06B-48D0-9B7F-C1B62F96F175}"/>
              </a:ext>
            </a:extLst>
          </p:cNvPr>
          <p:cNvSpPr>
            <a:spLocks noGrp="1"/>
          </p:cNvSpPr>
          <p:nvPr>
            <p:ph type="sldNum" sz="quarter" idx="12"/>
          </p:nvPr>
        </p:nvSpPr>
        <p:spPr/>
        <p:txBody>
          <a:bodyPr/>
          <a:lstStyle/>
          <a:p>
            <a:fld id="{6025F023-F078-42BD-9C58-E8CC41735B5A}" type="slidenum">
              <a:rPr lang="en-NL" smtClean="0"/>
              <a:t>‹#›</a:t>
            </a:fld>
            <a:endParaRPr lang="en-NL"/>
          </a:p>
        </p:txBody>
      </p:sp>
    </p:spTree>
    <p:extLst>
      <p:ext uri="{BB962C8B-B14F-4D97-AF65-F5344CB8AC3E}">
        <p14:creationId xmlns:p14="http://schemas.microsoft.com/office/powerpoint/2010/main" val="60995678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99CDAA2-09A9-4C87-8287-AE700DF4AB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NL"/>
          </a:p>
        </p:txBody>
      </p:sp>
      <p:sp>
        <p:nvSpPr>
          <p:cNvPr id="3" name="Text Placeholder 2">
            <a:extLst>
              <a:ext uri="{FF2B5EF4-FFF2-40B4-BE49-F238E27FC236}">
                <a16:creationId xmlns:a16="http://schemas.microsoft.com/office/drawing/2014/main" id="{76218046-1F2D-4020-9553-E59E632348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L"/>
          </a:p>
        </p:txBody>
      </p:sp>
      <p:sp>
        <p:nvSpPr>
          <p:cNvPr id="4" name="Date Placeholder 3">
            <a:extLst>
              <a:ext uri="{FF2B5EF4-FFF2-40B4-BE49-F238E27FC236}">
                <a16:creationId xmlns:a16="http://schemas.microsoft.com/office/drawing/2014/main" id="{E7060D80-DAC5-437A-93B7-949A7028C6D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E6C6B7-EDEA-426B-8B5B-2B72B40434C3}" type="datetimeFigureOut">
              <a:rPr lang="en-NL" smtClean="0"/>
              <a:t>18/06/2020</a:t>
            </a:fld>
            <a:endParaRPr lang="en-NL"/>
          </a:p>
        </p:txBody>
      </p:sp>
      <p:sp>
        <p:nvSpPr>
          <p:cNvPr id="5" name="Footer Placeholder 4">
            <a:extLst>
              <a:ext uri="{FF2B5EF4-FFF2-40B4-BE49-F238E27FC236}">
                <a16:creationId xmlns:a16="http://schemas.microsoft.com/office/drawing/2014/main" id="{BDED825D-874B-481B-A4A1-C7E82B3E43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NL"/>
          </a:p>
        </p:txBody>
      </p:sp>
      <p:sp>
        <p:nvSpPr>
          <p:cNvPr id="6" name="Slide Number Placeholder 5">
            <a:extLst>
              <a:ext uri="{FF2B5EF4-FFF2-40B4-BE49-F238E27FC236}">
                <a16:creationId xmlns:a16="http://schemas.microsoft.com/office/drawing/2014/main" id="{217B125C-3BA5-41F0-9332-FBB7821525D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25F023-F078-42BD-9C58-E8CC41735B5A}" type="slidenum">
              <a:rPr lang="en-NL" smtClean="0"/>
              <a:t>‹#›</a:t>
            </a:fld>
            <a:endParaRPr lang="en-NL"/>
          </a:p>
        </p:txBody>
      </p:sp>
    </p:spTree>
    <p:extLst>
      <p:ext uri="{BB962C8B-B14F-4D97-AF65-F5344CB8AC3E}">
        <p14:creationId xmlns:p14="http://schemas.microsoft.com/office/powerpoint/2010/main" val="6375886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MV Empire Windrush — Google Arts &amp; Culture">
            <a:extLst>
              <a:ext uri="{FF2B5EF4-FFF2-40B4-BE49-F238E27FC236}">
                <a16:creationId xmlns:a16="http://schemas.microsoft.com/office/drawing/2014/main" id="{F4845B10-AA26-468B-BEA4-FA731DD6E2C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0495"/>
          <a:stretch/>
        </p:blipFill>
        <p:spPr bwMode="auto">
          <a:xfrm>
            <a:off x="20" y="10"/>
            <a:ext cx="12191981" cy="6857990"/>
          </a:xfrm>
          <a:prstGeom prst="rect">
            <a:avLst/>
          </a:prstGeom>
          <a:noFill/>
          <a:extLst>
            <a:ext uri="{909E8E84-426E-40DD-AFC4-6F175D3DCCD1}">
              <a14:hiddenFill xmlns:a14="http://schemas.microsoft.com/office/drawing/2010/main">
                <a:solidFill>
                  <a:srgbClr val="FFFFFF"/>
                </a:solidFill>
              </a14:hiddenFill>
            </a:ext>
          </a:extLst>
        </p:spPr>
      </p:pic>
      <p:sp>
        <p:nvSpPr>
          <p:cNvPr id="1029" name="Rectangle 72">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Rounded Corners 74">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458459F-4871-49D4-A29F-A6C5CF6179C8}"/>
              </a:ext>
            </a:extLst>
          </p:cNvPr>
          <p:cNvSpPr>
            <a:spLocks noGrp="1"/>
          </p:cNvSpPr>
          <p:nvPr>
            <p:ph type="ctrTitle"/>
          </p:nvPr>
        </p:nvSpPr>
        <p:spPr>
          <a:xfrm>
            <a:off x="909712" y="5575039"/>
            <a:ext cx="9078562" cy="954847"/>
          </a:xfrm>
        </p:spPr>
        <p:txBody>
          <a:bodyPr>
            <a:normAutofit fontScale="90000"/>
          </a:bodyPr>
          <a:lstStyle/>
          <a:p>
            <a:pPr algn="l"/>
            <a:r>
              <a:rPr lang="en-GB" sz="6600" dirty="0">
                <a:latin typeface="Modern Love" panose="04090805081005020601" pitchFamily="82" charset="0"/>
              </a:rPr>
              <a:t>Windrush Generation</a:t>
            </a:r>
            <a:endParaRPr lang="en-NL" sz="6600" dirty="0">
              <a:latin typeface="Modern Love" panose="04090805081005020601" pitchFamily="82" charset="0"/>
            </a:endParaRPr>
          </a:p>
        </p:txBody>
      </p:sp>
    </p:spTree>
    <p:extLst>
      <p:ext uri="{BB962C8B-B14F-4D97-AF65-F5344CB8AC3E}">
        <p14:creationId xmlns:p14="http://schemas.microsoft.com/office/powerpoint/2010/main" val="26498831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7" name="Rectangle 76">
            <a:extLst>
              <a:ext uri="{FF2B5EF4-FFF2-40B4-BE49-F238E27FC236}">
                <a16:creationId xmlns:a16="http://schemas.microsoft.com/office/drawing/2014/main" id="{63AB00AE-4340-440F-82E1-9F69D1D55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270" name="Picture 6" descr="How black nurses were vital to our health service even before ...">
            <a:extLst>
              <a:ext uri="{FF2B5EF4-FFF2-40B4-BE49-F238E27FC236}">
                <a16:creationId xmlns:a16="http://schemas.microsoft.com/office/drawing/2014/main" id="{EB8709A1-7FA0-4C09-88E6-690ED4578825}"/>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l="520" r="10313"/>
          <a:stretch/>
        </p:blipFill>
        <p:spPr bwMode="auto">
          <a:xfrm>
            <a:off x="6083786" y="-168316"/>
            <a:ext cx="6261330" cy="3932313"/>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pic>
        <p:nvPicPr>
          <p:cNvPr id="11272" name="Picture 8" descr="New stunning images of British newcomers that arrived after WWII ...">
            <a:extLst>
              <a:ext uri="{FF2B5EF4-FFF2-40B4-BE49-F238E27FC236}">
                <a16:creationId xmlns:a16="http://schemas.microsoft.com/office/drawing/2014/main" id="{154A9BC7-D0D5-480F-86FC-ACBEC2B433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460" r="1" b="39710"/>
          <a:stretch/>
        </p:blipFill>
        <p:spPr bwMode="auto">
          <a:xfrm>
            <a:off x="6089904" y="2487166"/>
            <a:ext cx="6263640" cy="4370834"/>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pic>
        <p:nvPicPr>
          <p:cNvPr id="79" name="Picture 78">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125DBBA-A8D7-46DA-BE50-04CE7864131C}"/>
              </a:ext>
            </a:extLst>
          </p:cNvPr>
          <p:cNvSpPr>
            <a:spLocks noGrp="1"/>
          </p:cNvSpPr>
          <p:nvPr>
            <p:ph type="title"/>
          </p:nvPr>
        </p:nvSpPr>
        <p:spPr>
          <a:xfrm>
            <a:off x="192600" y="152492"/>
            <a:ext cx="6261330" cy="1540919"/>
          </a:xfrm>
        </p:spPr>
        <p:txBody>
          <a:bodyPr>
            <a:normAutofit fontScale="90000"/>
          </a:bodyPr>
          <a:lstStyle/>
          <a:p>
            <a:pPr algn="ctr"/>
            <a:r>
              <a:rPr lang="en-GB" sz="3600" dirty="0">
                <a:solidFill>
                  <a:srgbClr val="000000"/>
                </a:solidFill>
                <a:latin typeface="Modern Love" panose="04090805081005020601" pitchFamily="82" charset="0"/>
              </a:rPr>
              <a:t>Windrush Generation’s Contribution to British Society  </a:t>
            </a:r>
            <a:endParaRPr lang="en-NL" sz="3600" dirty="0">
              <a:solidFill>
                <a:srgbClr val="000000"/>
              </a:solidFill>
              <a:latin typeface="Modern Love" panose="04090805081005020601" pitchFamily="82" charset="0"/>
            </a:endParaRPr>
          </a:p>
        </p:txBody>
      </p:sp>
      <p:sp>
        <p:nvSpPr>
          <p:cNvPr id="3" name="Content Placeholder 2">
            <a:extLst>
              <a:ext uri="{FF2B5EF4-FFF2-40B4-BE49-F238E27FC236}">
                <a16:creationId xmlns:a16="http://schemas.microsoft.com/office/drawing/2014/main" id="{EE648881-6F64-4282-A81E-94370AFE4F18}"/>
              </a:ext>
            </a:extLst>
          </p:cNvPr>
          <p:cNvSpPr>
            <a:spLocks noGrp="1"/>
          </p:cNvSpPr>
          <p:nvPr>
            <p:ph idx="1"/>
          </p:nvPr>
        </p:nvSpPr>
        <p:spPr>
          <a:xfrm>
            <a:off x="511382" y="1869581"/>
            <a:ext cx="5419288" cy="4589941"/>
          </a:xfrm>
        </p:spPr>
        <p:txBody>
          <a:bodyPr anchor="ctr">
            <a:normAutofit fontScale="92500" lnSpcReduction="10000"/>
          </a:bodyPr>
          <a:lstStyle/>
          <a:p>
            <a:pPr marL="0" indent="0" algn="ctr">
              <a:buNone/>
            </a:pPr>
            <a:r>
              <a:rPr lang="en-GB" sz="3600" dirty="0">
                <a:solidFill>
                  <a:srgbClr val="000000"/>
                </a:solidFill>
              </a:rPr>
              <a:t>Most common sectors in which Caribbean people found jobs:</a:t>
            </a:r>
          </a:p>
          <a:p>
            <a:pPr marL="0" indent="0">
              <a:buNone/>
            </a:pPr>
            <a:endParaRPr lang="en-GB" sz="3600" dirty="0">
              <a:solidFill>
                <a:srgbClr val="000000"/>
              </a:solidFill>
            </a:endParaRPr>
          </a:p>
          <a:p>
            <a:pPr algn="ctr"/>
            <a:r>
              <a:rPr lang="en-GB" sz="3600" b="1" dirty="0">
                <a:solidFill>
                  <a:srgbClr val="000000"/>
                </a:solidFill>
              </a:rPr>
              <a:t>Manufacturing </a:t>
            </a:r>
          </a:p>
          <a:p>
            <a:pPr algn="ctr"/>
            <a:r>
              <a:rPr lang="en-GB" sz="3600" b="1" dirty="0">
                <a:solidFill>
                  <a:srgbClr val="000000"/>
                </a:solidFill>
              </a:rPr>
              <a:t>Construction </a:t>
            </a:r>
          </a:p>
          <a:p>
            <a:pPr algn="ctr"/>
            <a:r>
              <a:rPr lang="en-GB" sz="3600" b="1" dirty="0">
                <a:solidFill>
                  <a:srgbClr val="000000"/>
                </a:solidFill>
              </a:rPr>
              <a:t>Public transport</a:t>
            </a:r>
          </a:p>
          <a:p>
            <a:pPr algn="ctr"/>
            <a:r>
              <a:rPr lang="en-GB" sz="3600" b="1" dirty="0">
                <a:solidFill>
                  <a:srgbClr val="000000"/>
                </a:solidFill>
              </a:rPr>
              <a:t>Post Office </a:t>
            </a:r>
          </a:p>
          <a:p>
            <a:pPr algn="ctr"/>
            <a:r>
              <a:rPr lang="en-GB" sz="3600" b="1" dirty="0">
                <a:solidFill>
                  <a:srgbClr val="000000"/>
                </a:solidFill>
              </a:rPr>
              <a:t>NHS</a:t>
            </a:r>
            <a:endParaRPr lang="en-NL" sz="3600" b="1" dirty="0">
              <a:solidFill>
                <a:srgbClr val="000000"/>
              </a:solidFill>
            </a:endParaRPr>
          </a:p>
        </p:txBody>
      </p:sp>
    </p:spTree>
    <p:extLst>
      <p:ext uri="{BB962C8B-B14F-4D97-AF65-F5344CB8AC3E}">
        <p14:creationId xmlns:p14="http://schemas.microsoft.com/office/powerpoint/2010/main" val="2131294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Robert Golden's best photograph: the 1976 Notting Hill carnival ...">
            <a:extLst>
              <a:ext uri="{FF2B5EF4-FFF2-40B4-BE49-F238E27FC236}">
                <a16:creationId xmlns:a16="http://schemas.microsoft.com/office/drawing/2014/main" id="{1478841A-5F22-4DAB-82D5-2DE322E19E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4161" b="1"/>
          <a:stretch/>
        </p:blipFill>
        <p:spPr bwMode="auto">
          <a:xfrm>
            <a:off x="6925691" y="-49579"/>
            <a:ext cx="5266308" cy="6907579"/>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2545F665-A326-4C48-8DD1-16B54969DF7A}"/>
              </a:ext>
            </a:extLst>
          </p:cNvPr>
          <p:cNvSpPr>
            <a:spLocks noGrp="1"/>
          </p:cNvSpPr>
          <p:nvPr>
            <p:ph idx="1"/>
          </p:nvPr>
        </p:nvSpPr>
        <p:spPr>
          <a:xfrm>
            <a:off x="310393" y="1479043"/>
            <a:ext cx="6384021" cy="5146352"/>
          </a:xfrm>
          <a:solidFill>
            <a:schemeClr val="bg1"/>
          </a:solidFill>
        </p:spPr>
        <p:txBody>
          <a:bodyPr anchor="t">
            <a:normAutofit lnSpcReduction="10000"/>
          </a:bodyPr>
          <a:lstStyle/>
          <a:p>
            <a:r>
              <a:rPr lang="en-GB" sz="2000" dirty="0"/>
              <a:t>The Caribbean population grew to over 100,000 in London by 1961. Many settled in the Notting Hill area</a:t>
            </a:r>
          </a:p>
          <a:p>
            <a:r>
              <a:rPr lang="en-GB" sz="2000" dirty="0"/>
              <a:t>There was competition for housing between poor white and black families and tensions grew </a:t>
            </a:r>
          </a:p>
          <a:p>
            <a:r>
              <a:rPr lang="en-GB" sz="2000" dirty="0"/>
              <a:t>Tensions spilled over after an argument between an interracial couple. A white nationalist group known as the Teddy Boys witnessed this and hurled racial abuse at the woman because she was married to a black man</a:t>
            </a:r>
          </a:p>
          <a:p>
            <a:r>
              <a:rPr lang="en-GB" sz="2000" dirty="0"/>
              <a:t>A 300-to 400-strong "Keep Britain White" mobs, many of them Teddy boys armed with iron bars, butcher's knives and weighted leather belts, went "hunting" for West Indians. </a:t>
            </a:r>
          </a:p>
          <a:p>
            <a:r>
              <a:rPr lang="en-GB" sz="2000" dirty="0"/>
              <a:t>The riots lasted a week</a:t>
            </a:r>
          </a:p>
          <a:p>
            <a:r>
              <a:rPr lang="en-GB" sz="2000" dirty="0"/>
              <a:t>The official insistence that the riots had not been racially motivation ensured a legacy of black mistrust of the Metropolitan police that has never really been eliminated.</a:t>
            </a:r>
          </a:p>
          <a:p>
            <a:endParaRPr lang="en-NL" sz="1200" dirty="0"/>
          </a:p>
        </p:txBody>
      </p:sp>
      <p:sp>
        <p:nvSpPr>
          <p:cNvPr id="2" name="Title 1">
            <a:extLst>
              <a:ext uri="{FF2B5EF4-FFF2-40B4-BE49-F238E27FC236}">
                <a16:creationId xmlns:a16="http://schemas.microsoft.com/office/drawing/2014/main" id="{8C387D76-CCC2-40EF-8DB0-4622BC0E7564}"/>
              </a:ext>
            </a:extLst>
          </p:cNvPr>
          <p:cNvSpPr>
            <a:spLocks noGrp="1"/>
          </p:cNvSpPr>
          <p:nvPr>
            <p:ph type="title"/>
          </p:nvPr>
        </p:nvSpPr>
        <p:spPr>
          <a:xfrm>
            <a:off x="424813" y="281178"/>
            <a:ext cx="5036419" cy="868114"/>
          </a:xfrm>
          <a:solidFill>
            <a:schemeClr val="bg1"/>
          </a:solidFill>
        </p:spPr>
        <p:txBody>
          <a:bodyPr anchor="b">
            <a:normAutofit/>
          </a:bodyPr>
          <a:lstStyle/>
          <a:p>
            <a:pPr algn="ctr"/>
            <a:r>
              <a:rPr lang="en-GB" sz="4000" dirty="0">
                <a:latin typeface="Modern Love" panose="04090805081005020601" pitchFamily="82" charset="0"/>
              </a:rPr>
              <a:t>Notting Hill Riots </a:t>
            </a:r>
            <a:endParaRPr lang="en-NL" sz="4000" dirty="0">
              <a:latin typeface="Modern Love" panose="04090805081005020601" pitchFamily="82" charset="0"/>
            </a:endParaRPr>
          </a:p>
        </p:txBody>
      </p:sp>
    </p:spTree>
    <p:extLst>
      <p:ext uri="{BB962C8B-B14F-4D97-AF65-F5344CB8AC3E}">
        <p14:creationId xmlns:p14="http://schemas.microsoft.com/office/powerpoint/2010/main" val="19223025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8" name="Rectangle 70">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3" name="Freeform: Shape 72">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3A594E7-22EE-489B-8D8E-9846622CE708}"/>
              </a:ext>
            </a:extLst>
          </p:cNvPr>
          <p:cNvSpPr>
            <a:spLocks noGrp="1"/>
          </p:cNvSpPr>
          <p:nvPr>
            <p:ph type="title"/>
          </p:nvPr>
        </p:nvSpPr>
        <p:spPr>
          <a:xfrm>
            <a:off x="374904" y="175298"/>
            <a:ext cx="4992624" cy="1243584"/>
          </a:xfrm>
          <a:solidFill>
            <a:schemeClr val="bg1"/>
          </a:solidFill>
        </p:spPr>
        <p:txBody>
          <a:bodyPr anchor="ctr">
            <a:normAutofit/>
          </a:bodyPr>
          <a:lstStyle/>
          <a:p>
            <a:r>
              <a:rPr lang="en-GB" sz="3400" dirty="0">
                <a:latin typeface="Modern Love" panose="04090805081005020601" pitchFamily="82" charset="0"/>
              </a:rPr>
              <a:t>Notting Hill Carnival </a:t>
            </a:r>
            <a:endParaRPr lang="en-NL" sz="3400" dirty="0">
              <a:latin typeface="Modern Love" panose="04090805081005020601" pitchFamily="82" charset="0"/>
            </a:endParaRPr>
          </a:p>
        </p:txBody>
      </p:sp>
      <p:sp>
        <p:nvSpPr>
          <p:cNvPr id="77" name="Rectangle 76">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9" name="Rectangle 78">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C7BC6C4E-B044-40F5-BE48-B5860BAA0F9C}"/>
              </a:ext>
            </a:extLst>
          </p:cNvPr>
          <p:cNvSpPr>
            <a:spLocks noGrp="1"/>
          </p:cNvSpPr>
          <p:nvPr>
            <p:ph idx="1"/>
          </p:nvPr>
        </p:nvSpPr>
        <p:spPr>
          <a:xfrm>
            <a:off x="212852" y="1291049"/>
            <a:ext cx="5375148" cy="5391653"/>
          </a:xfrm>
          <a:solidFill>
            <a:schemeClr val="bg1"/>
          </a:solidFill>
        </p:spPr>
        <p:txBody>
          <a:bodyPr anchor="t">
            <a:normAutofit fontScale="92500" lnSpcReduction="10000"/>
          </a:bodyPr>
          <a:lstStyle/>
          <a:p>
            <a:r>
              <a:rPr lang="en-GB" sz="2400" dirty="0"/>
              <a:t>The first ever London Caribbean carnival was organised by Claudia Jones (known as the Mother of Caribbean Carnivals in Britain)</a:t>
            </a:r>
          </a:p>
          <a:p>
            <a:r>
              <a:rPr lang="en-GB" sz="2400" dirty="0"/>
              <a:t>She was part of a movement aimed at empowering cultural education and representation </a:t>
            </a:r>
          </a:p>
          <a:p>
            <a:r>
              <a:rPr lang="en-GB" sz="2400" dirty="0"/>
              <a:t>She believed a carnival, a celebration of black freedom in the Caribbean, was a perfect way to ‘heal’ the tensions within Notting Hill</a:t>
            </a:r>
          </a:p>
          <a:p>
            <a:r>
              <a:rPr lang="en-GB" sz="2400" dirty="0"/>
              <a:t>She held a yearly carnival until her death in 1964</a:t>
            </a:r>
          </a:p>
          <a:p>
            <a:r>
              <a:rPr lang="en-GB" sz="2400" dirty="0" err="1"/>
              <a:t>Rhaune</a:t>
            </a:r>
            <a:r>
              <a:rPr lang="en-GB" sz="2400" dirty="0"/>
              <a:t> </a:t>
            </a:r>
            <a:r>
              <a:rPr lang="en-GB" sz="2400" dirty="0" err="1"/>
              <a:t>Laslett</a:t>
            </a:r>
            <a:r>
              <a:rPr lang="en-GB" sz="2400" dirty="0"/>
              <a:t> was influenced by Jones’ events and created the Notting Hill Carnival. It is now the largest street festival in Europe</a:t>
            </a:r>
          </a:p>
          <a:p>
            <a:endParaRPr lang="en-GB" sz="1700" dirty="0"/>
          </a:p>
          <a:p>
            <a:endParaRPr lang="en-NL" sz="1700" dirty="0"/>
          </a:p>
        </p:txBody>
      </p:sp>
      <p:pic>
        <p:nvPicPr>
          <p:cNvPr id="1026" name="Picture 2" descr="Notting Hill Carnival 2019: Everything you need to know about ...">
            <a:extLst>
              <a:ext uri="{FF2B5EF4-FFF2-40B4-BE49-F238E27FC236}">
                <a16:creationId xmlns:a16="http://schemas.microsoft.com/office/drawing/2014/main" id="{A1C8BD31-53A0-484B-99B9-3A2EF61A54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740" r="18311"/>
          <a:stretch/>
        </p:blipFill>
        <p:spPr bwMode="auto">
          <a:xfrm>
            <a:off x="4883022" y="10"/>
            <a:ext cx="7308978" cy="685799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8409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829CAE-CF86-4513-9AEB-6A6AD65512D2}"/>
              </a:ext>
            </a:extLst>
          </p:cNvPr>
          <p:cNvSpPr>
            <a:spLocks noGrp="1"/>
          </p:cNvSpPr>
          <p:nvPr>
            <p:ph type="title"/>
          </p:nvPr>
        </p:nvSpPr>
        <p:spPr>
          <a:xfrm>
            <a:off x="749300" y="193675"/>
            <a:ext cx="10515600" cy="1325563"/>
          </a:xfrm>
        </p:spPr>
        <p:txBody>
          <a:bodyPr/>
          <a:lstStyle/>
          <a:p>
            <a:pPr algn="ctr"/>
            <a:r>
              <a:rPr lang="en-GB" dirty="0">
                <a:latin typeface="Modern Love" panose="04090805081005020601" pitchFamily="82" charset="0"/>
              </a:rPr>
              <a:t>Windrush Scandal </a:t>
            </a:r>
            <a:endParaRPr lang="en-NL" dirty="0">
              <a:latin typeface="Modern Love" panose="04090805081005020601" pitchFamily="82" charset="0"/>
            </a:endParaRPr>
          </a:p>
        </p:txBody>
      </p:sp>
      <p:sp>
        <p:nvSpPr>
          <p:cNvPr id="3" name="Content Placeholder 2">
            <a:extLst>
              <a:ext uri="{FF2B5EF4-FFF2-40B4-BE49-F238E27FC236}">
                <a16:creationId xmlns:a16="http://schemas.microsoft.com/office/drawing/2014/main" id="{D2AE8B0D-1873-4211-87C8-93BB923142D2}"/>
              </a:ext>
            </a:extLst>
          </p:cNvPr>
          <p:cNvSpPr>
            <a:spLocks noGrp="1"/>
          </p:cNvSpPr>
          <p:nvPr>
            <p:ph idx="1"/>
          </p:nvPr>
        </p:nvSpPr>
        <p:spPr>
          <a:xfrm>
            <a:off x="260350" y="1690688"/>
            <a:ext cx="10858500" cy="4752975"/>
          </a:xfrm>
        </p:spPr>
        <p:txBody>
          <a:bodyPr>
            <a:normAutofit lnSpcReduction="10000"/>
          </a:bodyPr>
          <a:lstStyle/>
          <a:p>
            <a:r>
              <a:rPr lang="en-GB" dirty="0"/>
              <a:t>Changes in immigration laws meant some Commonwealth citizens who have lived in the UK from an early age had been threatened with removal from the country. </a:t>
            </a:r>
          </a:p>
          <a:p>
            <a:r>
              <a:rPr lang="en-GB" dirty="0"/>
              <a:t>The Immigration Act of 1971 required any Commonwealth citizen who was questioned about their residency to prove that they were a legal citizen</a:t>
            </a:r>
          </a:p>
          <a:p>
            <a:r>
              <a:rPr lang="en-GB" dirty="0"/>
              <a:t>Some citizens struggled to provide paperwork required by the Home Office to prove they could remain in the UK </a:t>
            </a:r>
          </a:p>
          <a:p>
            <a:r>
              <a:rPr lang="en-GB" dirty="0"/>
              <a:t>It was discovered that the Home Office destroyed thousands of landing card slips recording Windrush immigrants’ arrival dates in the UK</a:t>
            </a:r>
            <a:br>
              <a:rPr lang="en-GB" dirty="0"/>
            </a:br>
            <a:br>
              <a:rPr lang="en-GB" dirty="0"/>
            </a:br>
            <a:endParaRPr lang="en-GB" dirty="0"/>
          </a:p>
        </p:txBody>
      </p:sp>
    </p:spTree>
    <p:extLst>
      <p:ext uri="{BB962C8B-B14F-4D97-AF65-F5344CB8AC3E}">
        <p14:creationId xmlns:p14="http://schemas.microsoft.com/office/powerpoint/2010/main" val="8783442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4AC5506-6312-4701-8D3C-40187889A9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651752"/>
            <a:ext cx="12192000" cy="73655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829CAE-CF86-4513-9AEB-6A6AD65512D2}"/>
              </a:ext>
            </a:extLst>
          </p:cNvPr>
          <p:cNvSpPr>
            <a:spLocks noGrp="1"/>
          </p:cNvSpPr>
          <p:nvPr>
            <p:ph type="title"/>
          </p:nvPr>
        </p:nvSpPr>
        <p:spPr>
          <a:xfrm>
            <a:off x="556532" y="643467"/>
            <a:ext cx="11210925" cy="744836"/>
          </a:xfrm>
        </p:spPr>
        <p:txBody>
          <a:bodyPr vert="horz" lIns="91440" tIns="45720" rIns="91440" bIns="45720" rtlCol="0" anchor="ctr">
            <a:normAutofit/>
          </a:bodyPr>
          <a:lstStyle/>
          <a:p>
            <a:pPr algn="ctr"/>
            <a:r>
              <a:rPr lang="en-US" kern="1200" dirty="0">
                <a:solidFill>
                  <a:schemeClr val="bg1"/>
                </a:solidFill>
                <a:latin typeface="Modern Love" panose="04090805081005020601" pitchFamily="82" charset="0"/>
              </a:rPr>
              <a:t>Children of the Windrush</a:t>
            </a:r>
          </a:p>
        </p:txBody>
      </p:sp>
      <p:pic>
        <p:nvPicPr>
          <p:cNvPr id="6" name="Picture 5">
            <a:extLst>
              <a:ext uri="{FF2B5EF4-FFF2-40B4-BE49-F238E27FC236}">
                <a16:creationId xmlns:a16="http://schemas.microsoft.com/office/drawing/2014/main" id="{056A57DD-29F6-4978-A641-5E38EA31568C}"/>
              </a:ext>
            </a:extLst>
          </p:cNvPr>
          <p:cNvPicPr/>
          <p:nvPr/>
        </p:nvPicPr>
        <p:blipFill>
          <a:blip r:embed="rId3"/>
          <a:stretch>
            <a:fillRect/>
          </a:stretch>
        </p:blipFill>
        <p:spPr>
          <a:xfrm>
            <a:off x="0" y="1963737"/>
            <a:ext cx="3903785" cy="4814876"/>
          </a:xfrm>
          <a:prstGeom prst="rect">
            <a:avLst/>
          </a:prstGeom>
        </p:spPr>
      </p:pic>
      <p:pic>
        <p:nvPicPr>
          <p:cNvPr id="7" name="Picture 6">
            <a:extLst>
              <a:ext uri="{FF2B5EF4-FFF2-40B4-BE49-F238E27FC236}">
                <a16:creationId xmlns:a16="http://schemas.microsoft.com/office/drawing/2014/main" id="{95E480C0-43DC-49FD-ABF4-7695C2C55511}"/>
              </a:ext>
            </a:extLst>
          </p:cNvPr>
          <p:cNvPicPr/>
          <p:nvPr/>
        </p:nvPicPr>
        <p:blipFill>
          <a:blip r:embed="rId4"/>
          <a:stretch>
            <a:fillRect/>
          </a:stretch>
        </p:blipFill>
        <p:spPr>
          <a:xfrm>
            <a:off x="8393993" y="2124700"/>
            <a:ext cx="3798007" cy="4653913"/>
          </a:xfrm>
          <a:prstGeom prst="rect">
            <a:avLst/>
          </a:prstGeom>
        </p:spPr>
      </p:pic>
      <p:pic>
        <p:nvPicPr>
          <p:cNvPr id="9" name="Picture 8">
            <a:extLst>
              <a:ext uri="{FF2B5EF4-FFF2-40B4-BE49-F238E27FC236}">
                <a16:creationId xmlns:a16="http://schemas.microsoft.com/office/drawing/2014/main" id="{E4A43404-04AC-405C-82BC-08D883E0ECD2}"/>
              </a:ext>
            </a:extLst>
          </p:cNvPr>
          <p:cNvPicPr>
            <a:picLocks noChangeAspect="1"/>
          </p:cNvPicPr>
          <p:nvPr/>
        </p:nvPicPr>
        <p:blipFill rotWithShape="1">
          <a:blip r:embed="rId5"/>
          <a:srcRect l="11562" t="10015" r="60677" b="4664"/>
          <a:stretch/>
        </p:blipFill>
        <p:spPr>
          <a:xfrm>
            <a:off x="3699804" y="1373441"/>
            <a:ext cx="4694189" cy="5405172"/>
          </a:xfrm>
          <a:prstGeom prst="rect">
            <a:avLst/>
          </a:prstGeom>
        </p:spPr>
      </p:pic>
    </p:spTree>
    <p:extLst>
      <p:ext uri="{BB962C8B-B14F-4D97-AF65-F5344CB8AC3E}">
        <p14:creationId xmlns:p14="http://schemas.microsoft.com/office/powerpoint/2010/main" val="1052548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D433039-7FE5-473A-A476-F47C48FC7F0A}"/>
              </a:ext>
            </a:extLst>
          </p:cNvPr>
          <p:cNvSpPr>
            <a:spLocks noGrp="1"/>
          </p:cNvSpPr>
          <p:nvPr>
            <p:ph idx="1"/>
          </p:nvPr>
        </p:nvSpPr>
        <p:spPr>
          <a:xfrm>
            <a:off x="766913" y="1615476"/>
            <a:ext cx="10515600" cy="2733675"/>
          </a:xfrm>
        </p:spPr>
        <p:txBody>
          <a:bodyPr>
            <a:normAutofit/>
          </a:bodyPr>
          <a:lstStyle/>
          <a:p>
            <a:pPr marL="0" indent="0" algn="ctr">
              <a:buNone/>
            </a:pPr>
            <a:r>
              <a:rPr lang="en-GB" sz="6000" dirty="0">
                <a:latin typeface="Modern Love" panose="04090805081005020601" pitchFamily="82" charset="0"/>
              </a:rPr>
              <a:t>In diversity there is beauty and there is strength</a:t>
            </a:r>
          </a:p>
          <a:p>
            <a:pPr marL="0" indent="0" algn="ctr">
              <a:buNone/>
            </a:pPr>
            <a:r>
              <a:rPr lang="en-GB" sz="4000" dirty="0">
                <a:latin typeface="Modern Love" panose="04090805081005020601" pitchFamily="82" charset="0"/>
              </a:rPr>
              <a:t>-Maya Angelou</a:t>
            </a:r>
            <a:endParaRPr lang="en-NL" sz="4000" dirty="0">
              <a:latin typeface="Modern Love" panose="04090805081005020601" pitchFamily="82" charset="0"/>
            </a:endParaRPr>
          </a:p>
        </p:txBody>
      </p:sp>
    </p:spTree>
    <p:extLst>
      <p:ext uri="{BB962C8B-B14F-4D97-AF65-F5344CB8AC3E}">
        <p14:creationId xmlns:p14="http://schemas.microsoft.com/office/powerpoint/2010/main" val="29999686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CFC90-4245-47E6-B77C-8FF78E3C7467}"/>
              </a:ext>
            </a:extLst>
          </p:cNvPr>
          <p:cNvSpPr>
            <a:spLocks noGrp="1"/>
          </p:cNvSpPr>
          <p:nvPr>
            <p:ph type="title"/>
          </p:nvPr>
        </p:nvSpPr>
        <p:spPr>
          <a:xfrm>
            <a:off x="-1" y="60325"/>
            <a:ext cx="12151743" cy="1095615"/>
          </a:xfrm>
        </p:spPr>
        <p:txBody>
          <a:bodyPr/>
          <a:lstStyle/>
          <a:p>
            <a:pPr algn="ctr"/>
            <a:r>
              <a:rPr lang="en-GB" dirty="0">
                <a:latin typeface="Modern Love" panose="04090805081005020601" pitchFamily="82" charset="0"/>
              </a:rPr>
              <a:t>Windrush Activities</a:t>
            </a:r>
            <a:endParaRPr lang="en-NL" dirty="0">
              <a:latin typeface="Modern Love" panose="04090805081005020601" pitchFamily="82" charset="0"/>
            </a:endParaRPr>
          </a:p>
        </p:txBody>
      </p:sp>
      <p:sp>
        <p:nvSpPr>
          <p:cNvPr id="3" name="Content Placeholder 2">
            <a:extLst>
              <a:ext uri="{FF2B5EF4-FFF2-40B4-BE49-F238E27FC236}">
                <a16:creationId xmlns:a16="http://schemas.microsoft.com/office/drawing/2014/main" id="{D727DF97-0937-4AE8-89F4-449744524350}"/>
              </a:ext>
            </a:extLst>
          </p:cNvPr>
          <p:cNvSpPr>
            <a:spLocks noGrp="1"/>
          </p:cNvSpPr>
          <p:nvPr>
            <p:ph idx="1"/>
          </p:nvPr>
        </p:nvSpPr>
        <p:spPr>
          <a:xfrm>
            <a:off x="740434" y="1647345"/>
            <a:ext cx="10515600" cy="4351338"/>
          </a:xfrm>
        </p:spPr>
        <p:txBody>
          <a:bodyPr/>
          <a:lstStyle/>
          <a:p>
            <a:pPr marL="514350" indent="-514350">
              <a:buFont typeface="+mj-lt"/>
              <a:buAutoNum type="arabicPeriod"/>
            </a:pPr>
            <a:r>
              <a:rPr lang="en-GB" dirty="0"/>
              <a:t>Read the poem </a:t>
            </a:r>
            <a:r>
              <a:rPr lang="en-GB" i="1" dirty="0"/>
              <a:t>Call from the Motherland</a:t>
            </a:r>
            <a:r>
              <a:rPr lang="en-GB" dirty="0"/>
              <a:t> and answer the following question: How does the speaker express their thoughts and feelings about the motherland? </a:t>
            </a:r>
          </a:p>
          <a:p>
            <a:pPr marL="514350" indent="-514350">
              <a:buFont typeface="+mj-lt"/>
              <a:buAutoNum type="arabicPeriod"/>
            </a:pPr>
            <a:r>
              <a:rPr lang="en-GB" dirty="0"/>
              <a:t>Imagine you are someone who was aboard the Windrush. Write THREE postcards to your family back in Jamaica. One postcard should be from when you just arrive in London, next postcard should be after 6 months in London; the final one should be after a year in London.</a:t>
            </a:r>
          </a:p>
          <a:p>
            <a:pPr marL="514350" indent="-514350">
              <a:buFont typeface="+mj-lt"/>
              <a:buAutoNum type="arabicPeriod"/>
            </a:pPr>
            <a:r>
              <a:rPr lang="en-GB" dirty="0"/>
              <a:t>Write a description suggested by the picture</a:t>
            </a:r>
            <a:endParaRPr lang="en-NL" dirty="0"/>
          </a:p>
        </p:txBody>
      </p:sp>
    </p:spTree>
    <p:extLst>
      <p:ext uri="{BB962C8B-B14F-4D97-AF65-F5344CB8AC3E}">
        <p14:creationId xmlns:p14="http://schemas.microsoft.com/office/powerpoint/2010/main" val="787310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A979E41-9EF9-4BB0-BA1D-89AB04833F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19092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8147560-C5AD-4044-99C1-3586628D4BB6}"/>
              </a:ext>
            </a:extLst>
          </p:cNvPr>
          <p:cNvPicPr>
            <a:picLocks noChangeAspect="1"/>
          </p:cNvPicPr>
          <p:nvPr/>
        </p:nvPicPr>
        <p:blipFill rotWithShape="1">
          <a:blip r:embed="rId2"/>
          <a:srcRect l="54461" t="15598" r="14388" b="4906"/>
          <a:stretch/>
        </p:blipFill>
        <p:spPr>
          <a:xfrm>
            <a:off x="7332453" y="38316"/>
            <a:ext cx="4008408" cy="6819684"/>
          </a:xfrm>
          <a:prstGeom prst="rect">
            <a:avLst/>
          </a:prstGeom>
        </p:spPr>
      </p:pic>
      <p:sp>
        <p:nvSpPr>
          <p:cNvPr id="3" name="Rectangle 2">
            <a:extLst>
              <a:ext uri="{FF2B5EF4-FFF2-40B4-BE49-F238E27FC236}">
                <a16:creationId xmlns:a16="http://schemas.microsoft.com/office/drawing/2014/main" id="{0C8D5D81-FFF2-4078-8F67-C6738874763C}"/>
              </a:ext>
            </a:extLst>
          </p:cNvPr>
          <p:cNvSpPr/>
          <p:nvPr/>
        </p:nvSpPr>
        <p:spPr>
          <a:xfrm>
            <a:off x="2599427" y="-5417"/>
            <a:ext cx="2898475" cy="6863417"/>
          </a:xfrm>
          <a:prstGeom prst="rect">
            <a:avLst/>
          </a:prstGeom>
        </p:spPr>
        <p:txBody>
          <a:bodyPr wrap="square">
            <a:spAutoFit/>
          </a:bodyPr>
          <a:lstStyle/>
          <a:p>
            <a:pPr fontAlgn="base"/>
            <a:r>
              <a:rPr lang="en-GB" sz="1100" b="1" dirty="0">
                <a:solidFill>
                  <a:srgbClr val="000000"/>
                </a:solidFill>
                <a:latin typeface="Arial" panose="020B0604020202020204" pitchFamily="34" charset="0"/>
              </a:rPr>
              <a:t>Call of the Motherland</a:t>
            </a:r>
            <a:endParaRPr lang="en-GB" sz="1100" dirty="0">
              <a:solidFill>
                <a:srgbClr val="000000"/>
              </a:solidFill>
              <a:latin typeface="Arial" panose="020B0604020202020204" pitchFamily="34" charset="0"/>
            </a:endParaRPr>
          </a:p>
          <a:p>
            <a:pPr fontAlgn="base"/>
            <a:r>
              <a:rPr lang="en-GB" sz="1100" dirty="0">
                <a:solidFill>
                  <a:srgbClr val="000000"/>
                </a:solidFill>
                <a:latin typeface="Arial" panose="020B0604020202020204" pitchFamily="34" charset="0"/>
              </a:rPr>
              <a:t>Come to England</a:t>
            </a:r>
            <a:br>
              <a:rPr lang="en-GB" sz="1100" dirty="0">
                <a:solidFill>
                  <a:srgbClr val="000000"/>
                </a:solidFill>
                <a:latin typeface="Arial" panose="020B0604020202020204" pitchFamily="34" charset="0"/>
              </a:rPr>
            </a:br>
            <a:r>
              <a:rPr lang="en-GB" sz="1100" dirty="0">
                <a:solidFill>
                  <a:srgbClr val="000000"/>
                </a:solidFill>
                <a:latin typeface="Arial" panose="020B0604020202020204" pitchFamily="34" charset="0"/>
              </a:rPr>
              <a:t>Come to England</a:t>
            </a:r>
            <a:br>
              <a:rPr lang="en-GB" sz="1100" dirty="0">
                <a:solidFill>
                  <a:srgbClr val="000000"/>
                </a:solidFill>
                <a:latin typeface="Arial" panose="020B0604020202020204" pitchFamily="34" charset="0"/>
              </a:rPr>
            </a:br>
            <a:r>
              <a:rPr lang="en-GB" sz="1100" dirty="0">
                <a:solidFill>
                  <a:srgbClr val="000000"/>
                </a:solidFill>
                <a:latin typeface="Arial" panose="020B0604020202020204" pitchFamily="34" charset="0"/>
              </a:rPr>
              <a:t>Come to the Motherland</a:t>
            </a:r>
          </a:p>
          <a:p>
            <a:pPr fontAlgn="base"/>
            <a:endParaRPr lang="en-GB" sz="1100" dirty="0">
              <a:solidFill>
                <a:srgbClr val="000000"/>
              </a:solidFill>
              <a:latin typeface="Arial" panose="020B0604020202020204" pitchFamily="34" charset="0"/>
            </a:endParaRPr>
          </a:p>
          <a:p>
            <a:pPr fontAlgn="base"/>
            <a:r>
              <a:rPr lang="en-GB" sz="1100" dirty="0">
                <a:solidFill>
                  <a:srgbClr val="000000"/>
                </a:solidFill>
                <a:latin typeface="Arial" panose="020B0604020202020204" pitchFamily="34" charset="0"/>
              </a:rPr>
              <a:t>A call to arms, a call to fight</a:t>
            </a:r>
            <a:br>
              <a:rPr lang="en-GB" sz="1100" dirty="0">
                <a:solidFill>
                  <a:srgbClr val="000000"/>
                </a:solidFill>
                <a:latin typeface="Arial" panose="020B0604020202020204" pitchFamily="34" charset="0"/>
              </a:rPr>
            </a:br>
            <a:r>
              <a:rPr lang="en-GB" sz="1100" dirty="0">
                <a:solidFill>
                  <a:srgbClr val="000000"/>
                </a:solidFill>
                <a:latin typeface="Arial" panose="020B0604020202020204" pitchFamily="34" charset="0"/>
              </a:rPr>
              <a:t>To give your substance and your might</a:t>
            </a:r>
            <a:br>
              <a:rPr lang="en-GB" sz="1100" dirty="0">
                <a:solidFill>
                  <a:srgbClr val="000000"/>
                </a:solidFill>
                <a:latin typeface="Arial" panose="020B0604020202020204" pitchFamily="34" charset="0"/>
              </a:rPr>
            </a:br>
            <a:r>
              <a:rPr lang="en-GB" sz="1100" dirty="0">
                <a:solidFill>
                  <a:srgbClr val="000000"/>
                </a:solidFill>
                <a:latin typeface="Arial" panose="020B0604020202020204" pitchFamily="34" charset="0"/>
              </a:rPr>
              <a:t>To serve the King and love the Queen</a:t>
            </a:r>
            <a:br>
              <a:rPr lang="en-GB" sz="1100" dirty="0">
                <a:solidFill>
                  <a:srgbClr val="000000"/>
                </a:solidFill>
                <a:latin typeface="Arial" panose="020B0604020202020204" pitchFamily="34" charset="0"/>
              </a:rPr>
            </a:br>
            <a:r>
              <a:rPr lang="en-GB" sz="1100" dirty="0">
                <a:solidFill>
                  <a:srgbClr val="000000"/>
                </a:solidFill>
                <a:latin typeface="Arial" panose="020B0604020202020204" pitchFamily="34" charset="0"/>
              </a:rPr>
              <a:t>You will be welcome – will be seen</a:t>
            </a:r>
          </a:p>
          <a:p>
            <a:pPr fontAlgn="base"/>
            <a:endParaRPr lang="en-GB" sz="1100" dirty="0">
              <a:solidFill>
                <a:srgbClr val="000000"/>
              </a:solidFill>
              <a:latin typeface="Arial" panose="020B0604020202020204" pitchFamily="34" charset="0"/>
            </a:endParaRPr>
          </a:p>
          <a:p>
            <a:pPr fontAlgn="base"/>
            <a:r>
              <a:rPr lang="en-GB" sz="1100" dirty="0">
                <a:solidFill>
                  <a:srgbClr val="000000"/>
                </a:solidFill>
                <a:latin typeface="Arial" panose="020B0604020202020204" pitchFamily="34" charset="0"/>
              </a:rPr>
              <a:t>Without question, without doubt</a:t>
            </a:r>
            <a:br>
              <a:rPr lang="en-GB" sz="1100" dirty="0">
                <a:solidFill>
                  <a:srgbClr val="000000"/>
                </a:solidFill>
                <a:latin typeface="Arial" panose="020B0604020202020204" pitchFamily="34" charset="0"/>
              </a:rPr>
            </a:br>
            <a:r>
              <a:rPr lang="en-GB" sz="1100" dirty="0">
                <a:solidFill>
                  <a:srgbClr val="000000"/>
                </a:solidFill>
                <a:latin typeface="Arial" panose="020B0604020202020204" pitchFamily="34" charset="0"/>
              </a:rPr>
              <a:t>We run to heed our mother’s shout</a:t>
            </a:r>
          </a:p>
          <a:p>
            <a:pPr fontAlgn="base"/>
            <a:endParaRPr lang="en-GB" sz="1100" dirty="0">
              <a:solidFill>
                <a:srgbClr val="000000"/>
              </a:solidFill>
              <a:latin typeface="Arial" panose="020B0604020202020204" pitchFamily="34" charset="0"/>
            </a:endParaRPr>
          </a:p>
          <a:p>
            <a:pPr fontAlgn="base"/>
            <a:r>
              <a:rPr lang="en-GB" sz="1100" dirty="0">
                <a:solidFill>
                  <a:srgbClr val="000000"/>
                </a:solidFill>
                <a:latin typeface="Arial" panose="020B0604020202020204" pitchFamily="34" charset="0"/>
              </a:rPr>
              <a:t>The country’s poor and broken down</a:t>
            </a:r>
            <a:br>
              <a:rPr lang="en-GB" sz="1100" dirty="0">
                <a:solidFill>
                  <a:srgbClr val="000000"/>
                </a:solidFill>
                <a:latin typeface="Arial" panose="020B0604020202020204" pitchFamily="34" charset="0"/>
              </a:rPr>
            </a:br>
            <a:r>
              <a:rPr lang="en-GB" sz="1100" dirty="0">
                <a:solidFill>
                  <a:srgbClr val="000000"/>
                </a:solidFill>
                <a:latin typeface="Arial" panose="020B0604020202020204" pitchFamily="34" charset="0"/>
              </a:rPr>
              <a:t>The call again, the clarion sound</a:t>
            </a:r>
            <a:br>
              <a:rPr lang="en-GB" sz="1100" dirty="0">
                <a:solidFill>
                  <a:srgbClr val="000000"/>
                </a:solidFill>
                <a:latin typeface="Arial" panose="020B0604020202020204" pitchFamily="34" charset="0"/>
              </a:rPr>
            </a:br>
            <a:r>
              <a:rPr lang="en-GB" sz="1100" dirty="0">
                <a:solidFill>
                  <a:srgbClr val="000000"/>
                </a:solidFill>
                <a:latin typeface="Arial" panose="020B0604020202020204" pitchFamily="34" charset="0"/>
              </a:rPr>
              <a:t>Calling workers from each isle</a:t>
            </a:r>
            <a:br>
              <a:rPr lang="en-GB" sz="1100" dirty="0">
                <a:solidFill>
                  <a:srgbClr val="000000"/>
                </a:solidFill>
                <a:latin typeface="Arial" panose="020B0604020202020204" pitchFamily="34" charset="0"/>
              </a:rPr>
            </a:br>
            <a:r>
              <a:rPr lang="en-GB" sz="1100" dirty="0">
                <a:solidFill>
                  <a:srgbClr val="000000"/>
                </a:solidFill>
                <a:latin typeface="Arial" panose="020B0604020202020204" pitchFamily="34" charset="0"/>
              </a:rPr>
              <a:t>To labour hard and stay a while</a:t>
            </a:r>
          </a:p>
          <a:p>
            <a:pPr fontAlgn="base"/>
            <a:endParaRPr lang="en-GB" sz="1100" dirty="0">
              <a:solidFill>
                <a:srgbClr val="000000"/>
              </a:solidFill>
              <a:latin typeface="Arial" panose="020B0604020202020204" pitchFamily="34" charset="0"/>
            </a:endParaRPr>
          </a:p>
          <a:p>
            <a:pPr fontAlgn="base"/>
            <a:r>
              <a:rPr lang="en-GB" sz="1100" dirty="0">
                <a:solidFill>
                  <a:srgbClr val="000000"/>
                </a:solidFill>
                <a:latin typeface="Arial" panose="020B0604020202020204" pitchFamily="34" charset="0"/>
              </a:rPr>
              <a:t>Without question, without doubt</a:t>
            </a:r>
            <a:br>
              <a:rPr lang="en-GB" sz="1100" dirty="0">
                <a:solidFill>
                  <a:srgbClr val="000000"/>
                </a:solidFill>
                <a:latin typeface="Arial" panose="020B0604020202020204" pitchFamily="34" charset="0"/>
              </a:rPr>
            </a:br>
            <a:r>
              <a:rPr lang="en-GB" sz="1100" dirty="0">
                <a:solidFill>
                  <a:srgbClr val="000000"/>
                </a:solidFill>
                <a:latin typeface="Arial" panose="020B0604020202020204" pitchFamily="34" charset="0"/>
              </a:rPr>
              <a:t>We run to heed our mother’s shout</a:t>
            </a:r>
          </a:p>
          <a:p>
            <a:pPr fontAlgn="base"/>
            <a:endParaRPr lang="en-GB" sz="1100" dirty="0">
              <a:solidFill>
                <a:srgbClr val="000000"/>
              </a:solidFill>
              <a:latin typeface="Arial" panose="020B0604020202020204" pitchFamily="34" charset="0"/>
            </a:endParaRPr>
          </a:p>
          <a:p>
            <a:pPr fontAlgn="base"/>
            <a:r>
              <a:rPr lang="en-GB" sz="1100" dirty="0">
                <a:solidFill>
                  <a:srgbClr val="000000"/>
                </a:solidFill>
                <a:latin typeface="Arial" panose="020B0604020202020204" pitchFamily="34" charset="0"/>
              </a:rPr>
              <a:t>Now the country’s been rebuilt</a:t>
            </a:r>
            <a:br>
              <a:rPr lang="en-GB" sz="1100" dirty="0">
                <a:solidFill>
                  <a:srgbClr val="000000"/>
                </a:solidFill>
                <a:latin typeface="Arial" panose="020B0604020202020204" pitchFamily="34" charset="0"/>
              </a:rPr>
            </a:br>
            <a:r>
              <a:rPr lang="en-GB" sz="1100" dirty="0">
                <a:solidFill>
                  <a:srgbClr val="000000"/>
                </a:solidFill>
                <a:latin typeface="Arial" panose="020B0604020202020204" pitchFamily="34" charset="0"/>
              </a:rPr>
              <a:t>By hard work and blood we spilt</a:t>
            </a:r>
            <a:br>
              <a:rPr lang="en-GB" sz="1100" dirty="0">
                <a:solidFill>
                  <a:srgbClr val="000000"/>
                </a:solidFill>
                <a:latin typeface="Arial" panose="020B0604020202020204" pitchFamily="34" charset="0"/>
              </a:rPr>
            </a:br>
            <a:r>
              <a:rPr lang="en-GB" sz="1100" dirty="0">
                <a:solidFill>
                  <a:srgbClr val="000000"/>
                </a:solidFill>
                <a:latin typeface="Arial" panose="020B0604020202020204" pitchFamily="34" charset="0"/>
              </a:rPr>
              <a:t>Our mother has no need of us</a:t>
            </a:r>
          </a:p>
          <a:p>
            <a:pPr fontAlgn="base"/>
            <a:r>
              <a:rPr lang="en-GB" sz="1100" dirty="0">
                <a:solidFill>
                  <a:srgbClr val="000000"/>
                </a:solidFill>
                <a:latin typeface="Arial" panose="020B0604020202020204" pitchFamily="34" charset="0"/>
              </a:rPr>
              <a:t>And claims our number is too much</a:t>
            </a:r>
          </a:p>
          <a:p>
            <a:pPr fontAlgn="base"/>
            <a:endParaRPr lang="en-GB" sz="1100" dirty="0">
              <a:solidFill>
                <a:srgbClr val="000000"/>
              </a:solidFill>
              <a:latin typeface="Arial" panose="020B0604020202020204" pitchFamily="34" charset="0"/>
            </a:endParaRPr>
          </a:p>
          <a:p>
            <a:pPr fontAlgn="base"/>
            <a:r>
              <a:rPr lang="en-GB" sz="1100" dirty="0">
                <a:solidFill>
                  <a:srgbClr val="000000"/>
                </a:solidFill>
                <a:latin typeface="Arial" panose="020B0604020202020204" pitchFamily="34" charset="0"/>
              </a:rPr>
              <a:t>Now we question, now we doubt</a:t>
            </a:r>
            <a:br>
              <a:rPr lang="en-GB" sz="1100" dirty="0">
                <a:solidFill>
                  <a:srgbClr val="000000"/>
                </a:solidFill>
                <a:latin typeface="Arial" panose="020B0604020202020204" pitchFamily="34" charset="0"/>
              </a:rPr>
            </a:br>
            <a:r>
              <a:rPr lang="en-GB" sz="1100" dirty="0">
                <a:solidFill>
                  <a:srgbClr val="000000"/>
                </a:solidFill>
                <a:latin typeface="Arial" panose="020B0604020202020204" pitchFamily="34" charset="0"/>
              </a:rPr>
              <a:t>Why does our mother want us out?</a:t>
            </a:r>
          </a:p>
          <a:p>
            <a:pPr fontAlgn="base"/>
            <a:endParaRPr lang="en-GB" sz="1100" dirty="0">
              <a:solidFill>
                <a:srgbClr val="000000"/>
              </a:solidFill>
              <a:latin typeface="Arial" panose="020B0604020202020204" pitchFamily="34" charset="0"/>
            </a:endParaRPr>
          </a:p>
          <a:p>
            <a:pPr fontAlgn="base"/>
            <a:r>
              <a:rPr lang="en-GB" sz="1100" dirty="0">
                <a:solidFill>
                  <a:srgbClr val="000000"/>
                </a:solidFill>
                <a:latin typeface="Arial" panose="020B0604020202020204" pitchFamily="34" charset="0"/>
              </a:rPr>
              <a:t>With borders closed and fear increased</a:t>
            </a:r>
            <a:br>
              <a:rPr lang="en-GB" sz="1100" dirty="0">
                <a:solidFill>
                  <a:srgbClr val="000000"/>
                </a:solidFill>
                <a:latin typeface="Arial" panose="020B0604020202020204" pitchFamily="34" charset="0"/>
              </a:rPr>
            </a:br>
            <a:r>
              <a:rPr lang="en-GB" sz="1100" dirty="0">
                <a:solidFill>
                  <a:srgbClr val="000000"/>
                </a:solidFill>
                <a:latin typeface="Arial" panose="020B0604020202020204" pitchFamily="34" charset="0"/>
              </a:rPr>
              <a:t>They say we drain and bring disease</a:t>
            </a:r>
            <a:br>
              <a:rPr lang="en-GB" sz="1100" dirty="0">
                <a:solidFill>
                  <a:srgbClr val="000000"/>
                </a:solidFill>
                <a:latin typeface="Arial" panose="020B0604020202020204" pitchFamily="34" charset="0"/>
              </a:rPr>
            </a:br>
            <a:r>
              <a:rPr lang="en-GB" sz="1100" dirty="0">
                <a:solidFill>
                  <a:srgbClr val="000000"/>
                </a:solidFill>
                <a:latin typeface="Arial" panose="020B0604020202020204" pitchFamily="34" charset="0"/>
              </a:rPr>
              <a:t>The call for us is to return</a:t>
            </a:r>
            <a:br>
              <a:rPr lang="en-GB" sz="1100" dirty="0">
                <a:solidFill>
                  <a:srgbClr val="000000"/>
                </a:solidFill>
                <a:latin typeface="Arial" panose="020B0604020202020204" pitchFamily="34" charset="0"/>
              </a:rPr>
            </a:br>
            <a:r>
              <a:rPr lang="en-GB" sz="1100" dirty="0">
                <a:solidFill>
                  <a:srgbClr val="000000"/>
                </a:solidFill>
                <a:latin typeface="Arial" panose="020B0604020202020204" pitchFamily="34" charset="0"/>
              </a:rPr>
              <a:t>Our loyalty and service spurned</a:t>
            </a:r>
          </a:p>
          <a:p>
            <a:pPr fontAlgn="base"/>
            <a:endParaRPr lang="en-GB" sz="1100" dirty="0">
              <a:solidFill>
                <a:srgbClr val="000000"/>
              </a:solidFill>
              <a:latin typeface="Arial" panose="020B0604020202020204" pitchFamily="34" charset="0"/>
            </a:endParaRPr>
          </a:p>
          <a:p>
            <a:pPr fontAlgn="base"/>
            <a:r>
              <a:rPr lang="en-GB" sz="1100" dirty="0">
                <a:solidFill>
                  <a:srgbClr val="000000"/>
                </a:solidFill>
                <a:latin typeface="Arial" panose="020B0604020202020204" pitchFamily="34" charset="0"/>
              </a:rPr>
              <a:t>She’s not our mother there’s no doubt</a:t>
            </a:r>
            <a:br>
              <a:rPr lang="en-GB" sz="1100" dirty="0">
                <a:solidFill>
                  <a:srgbClr val="000000"/>
                </a:solidFill>
                <a:latin typeface="Arial" panose="020B0604020202020204" pitchFamily="34" charset="0"/>
              </a:rPr>
            </a:br>
            <a:r>
              <a:rPr lang="en-GB" sz="1100" dirty="0">
                <a:solidFill>
                  <a:srgbClr val="000000"/>
                </a:solidFill>
                <a:latin typeface="Arial" panose="020B0604020202020204" pitchFamily="34" charset="0"/>
              </a:rPr>
              <a:t>She flushed us in to force us out</a:t>
            </a:r>
          </a:p>
          <a:p>
            <a:pPr fontAlgn="base"/>
            <a:endParaRPr lang="en-GB" sz="1100" dirty="0">
              <a:solidFill>
                <a:srgbClr val="000000"/>
              </a:solidFill>
              <a:latin typeface="Arial" panose="020B0604020202020204" pitchFamily="34" charset="0"/>
            </a:endParaRPr>
          </a:p>
          <a:p>
            <a:pPr fontAlgn="base"/>
            <a:r>
              <a:rPr lang="en-GB" sz="1100" dirty="0">
                <a:solidFill>
                  <a:srgbClr val="000000"/>
                </a:solidFill>
                <a:latin typeface="Arial" panose="020B0604020202020204" pitchFamily="34" charset="0"/>
              </a:rPr>
              <a:t>She lied when she said we are kin</a:t>
            </a:r>
            <a:br>
              <a:rPr lang="en-GB" sz="1100" dirty="0">
                <a:solidFill>
                  <a:srgbClr val="000000"/>
                </a:solidFill>
                <a:latin typeface="Arial" panose="020B0604020202020204" pitchFamily="34" charset="0"/>
              </a:rPr>
            </a:br>
            <a:r>
              <a:rPr lang="en-GB" sz="1100" dirty="0">
                <a:solidFill>
                  <a:srgbClr val="000000"/>
                </a:solidFill>
                <a:latin typeface="Arial" panose="020B0604020202020204" pitchFamily="34" charset="0"/>
              </a:rPr>
              <a:t>She loves the colour of our blood</a:t>
            </a:r>
            <a:br>
              <a:rPr lang="en-GB" sz="1100" dirty="0">
                <a:solidFill>
                  <a:srgbClr val="000000"/>
                </a:solidFill>
                <a:latin typeface="Arial" panose="020B0604020202020204" pitchFamily="34" charset="0"/>
              </a:rPr>
            </a:br>
            <a:r>
              <a:rPr lang="en-GB" sz="1100" dirty="0">
                <a:solidFill>
                  <a:srgbClr val="000000"/>
                </a:solidFill>
                <a:latin typeface="Arial" panose="020B0604020202020204" pitchFamily="34" charset="0"/>
              </a:rPr>
              <a:t>But hates the colour of our skin</a:t>
            </a:r>
            <a:endParaRPr lang="en-GB" sz="1100"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26953414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6" name="Rectangle 70">
            <a:extLst>
              <a:ext uri="{FF2B5EF4-FFF2-40B4-BE49-F238E27FC236}">
                <a16:creationId xmlns:a16="http://schemas.microsoft.com/office/drawing/2014/main" id="{560AFAAC-EA6C-45A9-9E03-C9C9F0193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77" name="Freeform: Shape 72">
            <a:extLst>
              <a:ext uri="{FF2B5EF4-FFF2-40B4-BE49-F238E27FC236}">
                <a16:creationId xmlns:a16="http://schemas.microsoft.com/office/drawing/2014/main" id="{83549E37-C86B-4401-90BD-D8BF83859F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3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3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3" y="0"/>
                </a:lnTo>
                <a:lnTo>
                  <a:pt x="4946006" y="69271"/>
                </a:lnTo>
                <a:cubicBezTo>
                  <a:pt x="5656532" y="929100"/>
                  <a:pt x="6096001" y="2116944"/>
                  <a:pt x="6096001" y="3429000"/>
                </a:cubicBezTo>
                <a:cubicBezTo>
                  <a:pt x="6096001" y="4741056"/>
                  <a:pt x="5656532" y="5928900"/>
                  <a:pt x="4946006" y="6788730"/>
                </a:cubicBezTo>
                <a:lnTo>
                  <a:pt x="4883023"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078" name="Freeform: Shape 74">
            <a:extLst>
              <a:ext uri="{FF2B5EF4-FFF2-40B4-BE49-F238E27FC236}">
                <a16:creationId xmlns:a16="http://schemas.microsoft.com/office/drawing/2014/main" id="{8A17784E-76D8-4521-A77D-0D2EBB9230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86857" cy="6858000"/>
          </a:xfrm>
          <a:custGeom>
            <a:avLst/>
            <a:gdLst>
              <a:gd name="connsiteX0" fmla="*/ 0 w 6086857"/>
              <a:gd name="connsiteY0" fmla="*/ 0 h 6858000"/>
              <a:gd name="connsiteX1" fmla="*/ 4873879 w 6086857"/>
              <a:gd name="connsiteY1" fmla="*/ 0 h 6858000"/>
              <a:gd name="connsiteX2" fmla="*/ 4936862 w 6086857"/>
              <a:gd name="connsiteY2" fmla="*/ 69271 h 6858000"/>
              <a:gd name="connsiteX3" fmla="*/ 6086857 w 6086857"/>
              <a:gd name="connsiteY3" fmla="*/ 3429000 h 6858000"/>
              <a:gd name="connsiteX4" fmla="*/ 4936862 w 6086857"/>
              <a:gd name="connsiteY4" fmla="*/ 6788730 h 6858000"/>
              <a:gd name="connsiteX5" fmla="*/ 4873879 w 6086857"/>
              <a:gd name="connsiteY5" fmla="*/ 6858000 h 6858000"/>
              <a:gd name="connsiteX6" fmla="*/ 0 w 608685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6857" h="6858000">
                <a:moveTo>
                  <a:pt x="0" y="0"/>
                </a:moveTo>
                <a:lnTo>
                  <a:pt x="4873879" y="0"/>
                </a:lnTo>
                <a:lnTo>
                  <a:pt x="4936862" y="69271"/>
                </a:lnTo>
                <a:cubicBezTo>
                  <a:pt x="5647388" y="929100"/>
                  <a:pt x="6086857" y="2116944"/>
                  <a:pt x="6086857" y="3429000"/>
                </a:cubicBezTo>
                <a:cubicBezTo>
                  <a:pt x="6086857" y="4741056"/>
                  <a:pt x="5647388" y="5928900"/>
                  <a:pt x="4936862" y="6788730"/>
                </a:cubicBezTo>
                <a:lnTo>
                  <a:pt x="487387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C9B0C3-3D08-4882-B222-69623021B32C}"/>
              </a:ext>
            </a:extLst>
          </p:cNvPr>
          <p:cNvSpPr>
            <a:spLocks noGrp="1"/>
          </p:cNvSpPr>
          <p:nvPr>
            <p:ph type="title"/>
          </p:nvPr>
        </p:nvSpPr>
        <p:spPr>
          <a:xfrm>
            <a:off x="433197" y="53452"/>
            <a:ext cx="4992624" cy="1243584"/>
          </a:xfrm>
        </p:spPr>
        <p:txBody>
          <a:bodyPr anchor="ctr">
            <a:normAutofit/>
          </a:bodyPr>
          <a:lstStyle/>
          <a:p>
            <a:pPr algn="ctr"/>
            <a:r>
              <a:rPr lang="en-GB" sz="3400" dirty="0">
                <a:latin typeface="Modern Love" panose="04090805081005020601" pitchFamily="82" charset="0"/>
              </a:rPr>
              <a:t>Europe and Colonisation </a:t>
            </a:r>
            <a:endParaRPr lang="en-NL" sz="3400" dirty="0">
              <a:latin typeface="Modern Love" panose="04090805081005020601" pitchFamily="82" charset="0"/>
            </a:endParaRPr>
          </a:p>
        </p:txBody>
      </p:sp>
      <p:sp>
        <p:nvSpPr>
          <p:cNvPr id="3079" name="Rectangle 76">
            <a:extLst>
              <a:ext uri="{FF2B5EF4-FFF2-40B4-BE49-F238E27FC236}">
                <a16:creationId xmlns:a16="http://schemas.microsoft.com/office/drawing/2014/main" id="{C0036C6B-F09C-4EAB-AE02-8D056EE748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24325"/>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9" name="Rectangle 78">
            <a:extLst>
              <a:ext uri="{FF2B5EF4-FFF2-40B4-BE49-F238E27FC236}">
                <a16:creationId xmlns:a16="http://schemas.microsoft.com/office/drawing/2014/main" id="{FC8D5885-2804-4D3C-BE31-902E4D32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769" y="2195336"/>
            <a:ext cx="498348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E9F13AA7-2C88-4AB6-AA7A-277A32CB5E96}"/>
              </a:ext>
            </a:extLst>
          </p:cNvPr>
          <p:cNvSpPr>
            <a:spLocks noGrp="1"/>
          </p:cNvSpPr>
          <p:nvPr>
            <p:ph idx="1"/>
          </p:nvPr>
        </p:nvSpPr>
        <p:spPr>
          <a:xfrm>
            <a:off x="128016" y="1394234"/>
            <a:ext cx="6252233" cy="5463766"/>
          </a:xfrm>
          <a:solidFill>
            <a:schemeClr val="bg1"/>
          </a:solidFill>
        </p:spPr>
        <p:txBody>
          <a:bodyPr anchor="t">
            <a:normAutofit lnSpcReduction="10000"/>
          </a:bodyPr>
          <a:lstStyle/>
          <a:p>
            <a:pPr marL="0" indent="0">
              <a:buNone/>
            </a:pPr>
            <a:r>
              <a:rPr lang="en-GB" sz="2000" dirty="0"/>
              <a:t>In the 15</a:t>
            </a:r>
            <a:r>
              <a:rPr lang="en-GB" sz="2000" baseline="30000" dirty="0"/>
              <a:t>th</a:t>
            </a:r>
            <a:r>
              <a:rPr lang="en-GB" sz="2000" dirty="0"/>
              <a:t> century, Spain was the first to colonise the Caribbean. However this changed in the 17</a:t>
            </a:r>
            <a:r>
              <a:rPr lang="en-GB" sz="2000" baseline="30000" dirty="0"/>
              <a:t>th</a:t>
            </a:r>
            <a:r>
              <a:rPr lang="en-GB" sz="2000" dirty="0"/>
              <a:t> century as more European countries joined Spain to gain control of parts of the Caribbean. </a:t>
            </a:r>
          </a:p>
          <a:p>
            <a:pPr marL="0" indent="0">
              <a:buNone/>
            </a:pPr>
            <a:endParaRPr lang="en-GB" sz="2000" dirty="0"/>
          </a:p>
          <a:p>
            <a:pPr marL="0" indent="0">
              <a:buNone/>
            </a:pPr>
            <a:r>
              <a:rPr lang="en-GB" sz="2000" dirty="0"/>
              <a:t>The Caribbean, also known as the West Indies, became one of the first of England’s overseas empire. Like many of the other European countries, England was in search of wealth. They began to grow sugarcane (a plant which went well with coffee, tea, chocolate and was also used to make rum!) </a:t>
            </a:r>
          </a:p>
          <a:p>
            <a:pPr marL="0" indent="0">
              <a:buNone/>
            </a:pPr>
            <a:r>
              <a:rPr lang="en-GB" sz="2000" dirty="0"/>
              <a:t>The rise of sugar plantations required more workers and planters/colonisers turned to buying enslaved men, women and children from Africa. </a:t>
            </a:r>
          </a:p>
          <a:p>
            <a:pPr marL="0" indent="0">
              <a:buNone/>
            </a:pPr>
            <a:r>
              <a:rPr lang="en-GB" sz="2000" dirty="0"/>
              <a:t>5 millions Africans were forcibly taken to the Caribbean, 2.3 million were brought to the British Caribbean. The population of the colony changed and Africans and their descendants formed the majority. </a:t>
            </a:r>
            <a:endParaRPr lang="en-NL" sz="2000" dirty="0"/>
          </a:p>
        </p:txBody>
      </p:sp>
      <p:pic>
        <p:nvPicPr>
          <p:cNvPr id="3074" name="Picture 2" descr="British Colonialism and Social Change in the Metropole">
            <a:extLst>
              <a:ext uri="{FF2B5EF4-FFF2-40B4-BE49-F238E27FC236}">
                <a16:creationId xmlns:a16="http://schemas.microsoft.com/office/drawing/2014/main" id="{74A0FA8F-42B5-45DE-8EA0-9E4A33F0F9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86" r="15568" b="-1"/>
          <a:stretch/>
        </p:blipFill>
        <p:spPr bwMode="auto">
          <a:xfrm>
            <a:off x="5815312" y="0"/>
            <a:ext cx="6376687" cy="6858000"/>
          </a:xfrm>
          <a:custGeom>
            <a:avLst/>
            <a:gdLst/>
            <a:ahLst/>
            <a:cxnLst/>
            <a:rect l="l" t="t" r="r" b="b"/>
            <a:pathLst>
              <a:path w="7308978" h="6858000">
                <a:moveTo>
                  <a:pt x="0" y="0"/>
                </a:moveTo>
                <a:lnTo>
                  <a:pt x="7308978" y="0"/>
                </a:lnTo>
                <a:lnTo>
                  <a:pt x="7308978" y="6858000"/>
                </a:lnTo>
                <a:lnTo>
                  <a:pt x="0" y="6858000"/>
                </a:lnTo>
                <a:lnTo>
                  <a:pt x="62983" y="6788730"/>
                </a:lnTo>
                <a:cubicBezTo>
                  <a:pt x="773509" y="5928900"/>
                  <a:pt x="1212978" y="4741056"/>
                  <a:pt x="1212978" y="3429000"/>
                </a:cubicBezTo>
                <a:cubicBezTo>
                  <a:pt x="1212978" y="2116944"/>
                  <a:pt x="773509" y="929100"/>
                  <a:pt x="62983" y="6927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66412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63AB00AE-4340-440F-82E1-9F69D1D551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2" descr="Pilots of the Caribbean - RAF honours the black heroes who fought ...">
            <a:extLst>
              <a:ext uri="{FF2B5EF4-FFF2-40B4-BE49-F238E27FC236}">
                <a16:creationId xmlns:a16="http://schemas.microsoft.com/office/drawing/2014/main" id="{BFE4375F-AE22-45D4-A289-8099CCE1BA29}"/>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r="-2" b="16261"/>
          <a:stretch/>
        </p:blipFill>
        <p:spPr bwMode="auto">
          <a:xfrm>
            <a:off x="6083786" y="-168316"/>
            <a:ext cx="6261330" cy="3932313"/>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pic>
        <p:nvPicPr>
          <p:cNvPr id="4100" name="Picture 4" descr="Jamaican / West Indian women recruits for the Auxiliary ...">
            <a:extLst>
              <a:ext uri="{FF2B5EF4-FFF2-40B4-BE49-F238E27FC236}">
                <a16:creationId xmlns:a16="http://schemas.microsoft.com/office/drawing/2014/main" id="{1B470BB7-5801-4278-B939-977418111C3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1" b="8746"/>
          <a:stretch/>
        </p:blipFill>
        <p:spPr bwMode="auto">
          <a:xfrm>
            <a:off x="6089904" y="2487166"/>
            <a:ext cx="6263640" cy="4215384"/>
          </a:xfrm>
          <a:prstGeom prst="rect">
            <a:avLst/>
          </a:prstGeom>
          <a:noFill/>
          <a:effectLst>
            <a:softEdge rad="533400"/>
          </a:effectLst>
          <a:extLst>
            <a:ext uri="{909E8E84-426E-40DD-AFC4-6F175D3DCCD1}">
              <a14:hiddenFill xmlns:a14="http://schemas.microsoft.com/office/drawing/2010/main">
                <a:solidFill>
                  <a:srgbClr val="FFFFFF"/>
                </a:solidFill>
              </a14:hiddenFill>
            </a:ext>
          </a:extLst>
        </p:spPr>
      </p:pic>
      <p:pic>
        <p:nvPicPr>
          <p:cNvPr id="75" name="Picture 74">
            <a:extLst>
              <a:ext uri="{FF2B5EF4-FFF2-40B4-BE49-F238E27FC236}">
                <a16:creationId xmlns:a16="http://schemas.microsoft.com/office/drawing/2014/main" id="{22901FED-4FC9-4ED5-8123-C98BCD1616B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45E2073B-86A8-4243-B6ED-1D0DEC2A6CBA}"/>
              </a:ext>
            </a:extLst>
          </p:cNvPr>
          <p:cNvSpPr>
            <a:spLocks noGrp="1"/>
          </p:cNvSpPr>
          <p:nvPr>
            <p:ph type="title"/>
          </p:nvPr>
        </p:nvSpPr>
        <p:spPr>
          <a:xfrm>
            <a:off x="207469" y="141195"/>
            <a:ext cx="5966994" cy="1311664"/>
          </a:xfrm>
        </p:spPr>
        <p:txBody>
          <a:bodyPr>
            <a:normAutofit/>
          </a:bodyPr>
          <a:lstStyle/>
          <a:p>
            <a:r>
              <a:rPr lang="en-GB" sz="4000" dirty="0">
                <a:solidFill>
                  <a:srgbClr val="000000"/>
                </a:solidFill>
                <a:latin typeface="Modern Love" panose="04090805081005020601" pitchFamily="82" charset="0"/>
              </a:rPr>
              <a:t>West Indians and WWII</a:t>
            </a:r>
            <a:endParaRPr lang="en-NL" sz="4000" dirty="0">
              <a:solidFill>
                <a:srgbClr val="000000"/>
              </a:solidFill>
              <a:latin typeface="Modern Love" panose="04090805081005020601" pitchFamily="82" charset="0"/>
            </a:endParaRPr>
          </a:p>
        </p:txBody>
      </p:sp>
      <p:sp>
        <p:nvSpPr>
          <p:cNvPr id="3" name="Content Placeholder 2">
            <a:extLst>
              <a:ext uri="{FF2B5EF4-FFF2-40B4-BE49-F238E27FC236}">
                <a16:creationId xmlns:a16="http://schemas.microsoft.com/office/drawing/2014/main" id="{9F4CAB07-8E8E-4C21-878D-1A289F82D289}"/>
              </a:ext>
            </a:extLst>
          </p:cNvPr>
          <p:cNvSpPr>
            <a:spLocks noGrp="1"/>
          </p:cNvSpPr>
          <p:nvPr>
            <p:ph idx="1"/>
          </p:nvPr>
        </p:nvSpPr>
        <p:spPr>
          <a:xfrm>
            <a:off x="126749" y="1452858"/>
            <a:ext cx="6346479" cy="5183331"/>
          </a:xfrm>
        </p:spPr>
        <p:txBody>
          <a:bodyPr anchor="ctr">
            <a:normAutofit lnSpcReduction="10000"/>
          </a:bodyPr>
          <a:lstStyle/>
          <a:p>
            <a:pPr marL="0" indent="0">
              <a:buNone/>
            </a:pPr>
            <a:r>
              <a:rPr lang="en-GB" sz="2400" dirty="0">
                <a:solidFill>
                  <a:srgbClr val="000000"/>
                </a:solidFill>
              </a:rPr>
              <a:t>More than 10,000 Caribbean men and women crossed the Atlantic to support in the Second World War . Although there was resentment of colonial rule, some felt it their patriotic duty to help the ‘Mother Country’. </a:t>
            </a:r>
          </a:p>
          <a:p>
            <a:pPr marL="0" indent="0">
              <a:buNone/>
            </a:pPr>
            <a:r>
              <a:rPr lang="en-GB" sz="2400" dirty="0">
                <a:solidFill>
                  <a:srgbClr val="000000"/>
                </a:solidFill>
              </a:rPr>
              <a:t>Britain was reluctant to let black people join the war but relaxed their rules as the war progressed and the casualties of war began to rise. </a:t>
            </a:r>
          </a:p>
          <a:p>
            <a:pPr marL="0" indent="0">
              <a:buNone/>
            </a:pPr>
            <a:endParaRPr lang="en-GB" sz="2400" dirty="0">
              <a:solidFill>
                <a:srgbClr val="000000"/>
              </a:solidFill>
            </a:endParaRPr>
          </a:p>
          <a:p>
            <a:pPr marL="0" indent="0">
              <a:buNone/>
            </a:pPr>
            <a:r>
              <a:rPr lang="en-GB" sz="2400" dirty="0">
                <a:solidFill>
                  <a:srgbClr val="000000"/>
                </a:solidFill>
              </a:rPr>
              <a:t>Many West Indians were not allowed to serve on the front line. The RAF gained more recruits from the Caribbean than any other part of the British Empire, with around 400 flying as air crew and 6,000 working as ground staff. Many Caribbean women joined the Women’s Auxiliary Air Force. </a:t>
            </a:r>
          </a:p>
          <a:p>
            <a:pPr marL="0" indent="0">
              <a:buNone/>
            </a:pPr>
            <a:endParaRPr lang="en-GB" sz="1600" dirty="0">
              <a:solidFill>
                <a:srgbClr val="000000"/>
              </a:solidFill>
            </a:endParaRPr>
          </a:p>
          <a:p>
            <a:pPr marL="0" indent="0">
              <a:buNone/>
            </a:pPr>
            <a:endParaRPr lang="en-NL" sz="1600" dirty="0">
              <a:solidFill>
                <a:srgbClr val="000000"/>
              </a:solidFill>
            </a:endParaRPr>
          </a:p>
        </p:txBody>
      </p:sp>
    </p:spTree>
    <p:extLst>
      <p:ext uri="{BB962C8B-B14F-4D97-AF65-F5344CB8AC3E}">
        <p14:creationId xmlns:p14="http://schemas.microsoft.com/office/powerpoint/2010/main" val="15266789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56F5174-31D9-4DBB-AAB7-A1FD7BDB13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5614875"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E113210-7872-481A-ADE6-3A05CCAF5EB2}"/>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480D618-90B8-4E31-8052-DE175CE07BBE}"/>
              </a:ext>
            </a:extLst>
          </p:cNvPr>
          <p:cNvSpPr>
            <a:spLocks noGrp="1"/>
          </p:cNvSpPr>
          <p:nvPr>
            <p:ph type="title"/>
          </p:nvPr>
        </p:nvSpPr>
        <p:spPr>
          <a:xfrm>
            <a:off x="5505629" y="170602"/>
            <a:ext cx="6399677" cy="1454051"/>
          </a:xfrm>
        </p:spPr>
        <p:txBody>
          <a:bodyPr>
            <a:normAutofit/>
          </a:bodyPr>
          <a:lstStyle/>
          <a:p>
            <a:pPr algn="ctr"/>
            <a:r>
              <a:rPr lang="en-GB" sz="3700" dirty="0">
                <a:solidFill>
                  <a:srgbClr val="000000"/>
                </a:solidFill>
                <a:latin typeface="Modern Love" panose="04090805081005020601" pitchFamily="82" charset="0"/>
              </a:rPr>
              <a:t>The British Nationality Act, 1948</a:t>
            </a:r>
            <a:endParaRPr lang="en-NL" sz="3700" dirty="0">
              <a:solidFill>
                <a:srgbClr val="000000"/>
              </a:solidFill>
              <a:latin typeface="Modern Love" panose="04090805081005020601" pitchFamily="82" charset="0"/>
            </a:endParaRPr>
          </a:p>
        </p:txBody>
      </p:sp>
      <p:sp>
        <p:nvSpPr>
          <p:cNvPr id="14" name="Freeform 62">
            <a:extLst>
              <a:ext uri="{FF2B5EF4-FFF2-40B4-BE49-F238E27FC236}">
                <a16:creationId xmlns:a16="http://schemas.microsoft.com/office/drawing/2014/main" id="{F9A95BEE-6BB1-4A28-A8E6-A34B2E42EF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38619"/>
            <a:ext cx="5000438" cy="5400962"/>
          </a:xfrm>
          <a:custGeom>
            <a:avLst/>
            <a:gdLst>
              <a:gd name="connsiteX0" fmla="*/ 2299956 w 5000438"/>
              <a:gd name="connsiteY0" fmla="*/ 0 h 5400962"/>
              <a:gd name="connsiteX1" fmla="*/ 5000438 w 5000438"/>
              <a:gd name="connsiteY1" fmla="*/ 2700481 h 5400962"/>
              <a:gd name="connsiteX2" fmla="*/ 2299956 w 5000438"/>
              <a:gd name="connsiteY2" fmla="*/ 5400962 h 5400962"/>
              <a:gd name="connsiteX3" fmla="*/ 60675 w 5000438"/>
              <a:gd name="connsiteY3" fmla="*/ 4210346 h 5400962"/>
              <a:gd name="connsiteX4" fmla="*/ 0 w 5000438"/>
              <a:gd name="connsiteY4" fmla="*/ 4110472 h 5400962"/>
              <a:gd name="connsiteX5" fmla="*/ 0 w 5000438"/>
              <a:gd name="connsiteY5" fmla="*/ 1290491 h 5400962"/>
              <a:gd name="connsiteX6" fmla="*/ 60675 w 5000438"/>
              <a:gd name="connsiteY6" fmla="*/ 1190617 h 5400962"/>
              <a:gd name="connsiteX7" fmla="*/ 2299956 w 5000438"/>
              <a:gd name="connsiteY7" fmla="*/ 0 h 540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0438" h="5400962">
                <a:moveTo>
                  <a:pt x="2299956" y="0"/>
                </a:moveTo>
                <a:cubicBezTo>
                  <a:pt x="3791390" y="0"/>
                  <a:pt x="5000438" y="1209047"/>
                  <a:pt x="5000438" y="2700481"/>
                </a:cubicBezTo>
                <a:cubicBezTo>
                  <a:pt x="5000438" y="4191915"/>
                  <a:pt x="3791390" y="5400962"/>
                  <a:pt x="2299956" y="5400962"/>
                </a:cubicBezTo>
                <a:cubicBezTo>
                  <a:pt x="1367810" y="5400962"/>
                  <a:pt x="545971" y="4928678"/>
                  <a:pt x="60675" y="4210346"/>
                </a:cubicBezTo>
                <a:lnTo>
                  <a:pt x="0" y="4110472"/>
                </a:lnTo>
                <a:lnTo>
                  <a:pt x="0" y="1290491"/>
                </a:lnTo>
                <a:lnTo>
                  <a:pt x="60675" y="1190617"/>
                </a:lnTo>
                <a:cubicBezTo>
                  <a:pt x="545971" y="472284"/>
                  <a:pt x="1367810" y="0"/>
                  <a:pt x="2299956" y="0"/>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Picture 4">
            <a:extLst>
              <a:ext uri="{FF2B5EF4-FFF2-40B4-BE49-F238E27FC236}">
                <a16:creationId xmlns:a16="http://schemas.microsoft.com/office/drawing/2014/main" id="{2A4BD030-1194-4A53-8E25-809DE489FDAD}"/>
              </a:ext>
            </a:extLst>
          </p:cNvPr>
          <p:cNvPicPr>
            <a:picLocks noChangeAspect="1"/>
          </p:cNvPicPr>
          <p:nvPr/>
        </p:nvPicPr>
        <p:blipFill rotWithShape="1">
          <a:blip r:embed="rId4">
            <a:alphaModFix/>
            <a:extLst/>
          </a:blip>
          <a:srcRect l="4458" r="-3" b="-3"/>
          <a:stretch/>
        </p:blipFill>
        <p:spPr>
          <a:xfrm>
            <a:off x="20" y="907231"/>
            <a:ext cx="4838021" cy="5063738"/>
          </a:xfrm>
          <a:custGeom>
            <a:avLst/>
            <a:gdLst/>
            <a:ahLst/>
            <a:cxnLst/>
            <a:rect l="l" t="t" r="r" b="b"/>
            <a:pathLst>
              <a:path w="4838041" h="5063738">
                <a:moveTo>
                  <a:pt x="2306172" y="0"/>
                </a:moveTo>
                <a:cubicBezTo>
                  <a:pt x="3704485" y="0"/>
                  <a:pt x="4838041" y="1133556"/>
                  <a:pt x="4838041" y="2531869"/>
                </a:cubicBezTo>
                <a:cubicBezTo>
                  <a:pt x="4838041" y="3930182"/>
                  <a:pt x="3704485" y="5063738"/>
                  <a:pt x="2306172" y="5063738"/>
                </a:cubicBezTo>
                <a:cubicBezTo>
                  <a:pt x="1344832" y="5063738"/>
                  <a:pt x="508631" y="4527956"/>
                  <a:pt x="79886" y="3738709"/>
                </a:cubicBezTo>
                <a:lnTo>
                  <a:pt x="0" y="3572876"/>
                </a:lnTo>
                <a:lnTo>
                  <a:pt x="0" y="1490863"/>
                </a:lnTo>
                <a:lnTo>
                  <a:pt x="79886" y="1325030"/>
                </a:lnTo>
                <a:cubicBezTo>
                  <a:pt x="508631" y="535783"/>
                  <a:pt x="1344832" y="0"/>
                  <a:pt x="2306172" y="0"/>
                </a:cubicBezTo>
                <a:close/>
              </a:path>
            </a:pathLst>
          </a:custGeom>
          <a:effectLst>
            <a:softEdge rad="0"/>
          </a:effectLst>
        </p:spPr>
      </p:pic>
      <p:sp>
        <p:nvSpPr>
          <p:cNvPr id="3" name="Content Placeholder 2">
            <a:extLst>
              <a:ext uri="{FF2B5EF4-FFF2-40B4-BE49-F238E27FC236}">
                <a16:creationId xmlns:a16="http://schemas.microsoft.com/office/drawing/2014/main" id="{13C216FF-4C98-4145-8535-8117DDAD75AA}"/>
              </a:ext>
            </a:extLst>
          </p:cNvPr>
          <p:cNvSpPr>
            <a:spLocks noGrp="1"/>
          </p:cNvSpPr>
          <p:nvPr>
            <p:ph idx="1"/>
          </p:nvPr>
        </p:nvSpPr>
        <p:spPr>
          <a:xfrm>
            <a:off x="5359651" y="1376127"/>
            <a:ext cx="6654901" cy="5400962"/>
          </a:xfrm>
        </p:spPr>
        <p:txBody>
          <a:bodyPr anchor="ctr">
            <a:normAutofit fontScale="92500" lnSpcReduction="10000"/>
          </a:bodyPr>
          <a:lstStyle/>
          <a:p>
            <a:pPr marL="0" indent="0">
              <a:buNone/>
            </a:pPr>
            <a:endParaRPr lang="en-GB" sz="2400" dirty="0">
              <a:solidFill>
                <a:srgbClr val="000000"/>
              </a:solidFill>
            </a:endParaRPr>
          </a:p>
          <a:p>
            <a:pPr marL="0" indent="0">
              <a:buNone/>
            </a:pPr>
            <a:r>
              <a:rPr lang="en-GB" sz="2600" dirty="0">
                <a:solidFill>
                  <a:srgbClr val="000000"/>
                </a:solidFill>
              </a:rPr>
              <a:t>After the Second World War, Britain needed help to rebuild. Many lives were lost during the war and buildings and homes were destroyed. Britain needed 1.3 million workers to help rebuild the country. </a:t>
            </a:r>
          </a:p>
          <a:p>
            <a:pPr marL="0" indent="0">
              <a:buNone/>
            </a:pPr>
            <a:endParaRPr lang="en-GB" sz="2600" dirty="0">
              <a:solidFill>
                <a:srgbClr val="000000"/>
              </a:solidFill>
            </a:endParaRPr>
          </a:p>
          <a:p>
            <a:pPr marL="0" indent="0">
              <a:buNone/>
            </a:pPr>
            <a:r>
              <a:rPr lang="en-GB" sz="2600" dirty="0">
                <a:solidFill>
                  <a:srgbClr val="000000"/>
                </a:solidFill>
              </a:rPr>
              <a:t>The 1948 British Nationality Act reaffirmed rights in common law, including the right for all British subjects within the Commonwealth to move freely and live anywhere they wished. </a:t>
            </a:r>
          </a:p>
          <a:p>
            <a:pPr marL="0" indent="0">
              <a:buNone/>
            </a:pPr>
            <a:endParaRPr lang="en-GB" sz="2600" dirty="0">
              <a:solidFill>
                <a:srgbClr val="000000"/>
              </a:solidFill>
            </a:endParaRPr>
          </a:p>
          <a:p>
            <a:pPr marL="0" indent="0">
              <a:buNone/>
            </a:pPr>
            <a:r>
              <a:rPr lang="en-GB" sz="2600" dirty="0">
                <a:solidFill>
                  <a:srgbClr val="000000"/>
                </a:solidFill>
              </a:rPr>
              <a:t>As employment was difficult in Caribbean islands like Jamaica after the war, some responded to Britain’s call for more workers to help tackle the labour shortage crisis in the UK. </a:t>
            </a:r>
          </a:p>
          <a:p>
            <a:pPr marL="0" indent="0">
              <a:buNone/>
            </a:pPr>
            <a:endParaRPr lang="en-GB" sz="1400" dirty="0">
              <a:solidFill>
                <a:srgbClr val="000000"/>
              </a:solidFill>
            </a:endParaRPr>
          </a:p>
          <a:p>
            <a:pPr marL="0" indent="0">
              <a:buNone/>
            </a:pPr>
            <a:endParaRPr lang="en-GB" sz="1400" dirty="0">
              <a:solidFill>
                <a:srgbClr val="000000"/>
              </a:solidFill>
            </a:endParaRPr>
          </a:p>
          <a:p>
            <a:pPr marL="0" indent="0">
              <a:buNone/>
            </a:pPr>
            <a:endParaRPr lang="en-NL" sz="1400" dirty="0">
              <a:solidFill>
                <a:srgbClr val="000000"/>
              </a:solidFill>
            </a:endParaRPr>
          </a:p>
        </p:txBody>
      </p:sp>
    </p:spTree>
    <p:extLst>
      <p:ext uri="{BB962C8B-B14F-4D97-AF65-F5344CB8AC3E}">
        <p14:creationId xmlns:p14="http://schemas.microsoft.com/office/powerpoint/2010/main" val="185762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7B859-40B9-4A89-A845-EE6CD65D4F35}"/>
              </a:ext>
            </a:extLst>
          </p:cNvPr>
          <p:cNvSpPr>
            <a:spLocks noGrp="1"/>
          </p:cNvSpPr>
          <p:nvPr>
            <p:ph type="title"/>
          </p:nvPr>
        </p:nvSpPr>
        <p:spPr>
          <a:xfrm>
            <a:off x="156560" y="165032"/>
            <a:ext cx="6561111" cy="1676603"/>
          </a:xfrm>
        </p:spPr>
        <p:txBody>
          <a:bodyPr>
            <a:normAutofit/>
          </a:bodyPr>
          <a:lstStyle/>
          <a:p>
            <a:r>
              <a:rPr lang="en-GB" sz="3600" dirty="0">
                <a:latin typeface="Modern Love" panose="04090805081005020601" pitchFamily="82" charset="0"/>
              </a:rPr>
              <a:t>What was the Windrush? </a:t>
            </a:r>
            <a:endParaRPr lang="en-NL" sz="3600" dirty="0">
              <a:latin typeface="Modern Love" panose="04090805081005020601" pitchFamily="82" charset="0"/>
            </a:endParaRPr>
          </a:p>
        </p:txBody>
      </p:sp>
      <p:sp>
        <p:nvSpPr>
          <p:cNvPr id="3" name="Content Placeholder 2">
            <a:extLst>
              <a:ext uri="{FF2B5EF4-FFF2-40B4-BE49-F238E27FC236}">
                <a16:creationId xmlns:a16="http://schemas.microsoft.com/office/drawing/2014/main" id="{17D7E24E-D976-46F3-9EB6-82C2E817BE65}"/>
              </a:ext>
            </a:extLst>
          </p:cNvPr>
          <p:cNvSpPr>
            <a:spLocks noGrp="1"/>
          </p:cNvSpPr>
          <p:nvPr>
            <p:ph idx="1"/>
          </p:nvPr>
        </p:nvSpPr>
        <p:spPr>
          <a:xfrm>
            <a:off x="156560" y="1739484"/>
            <a:ext cx="5169529" cy="4860492"/>
          </a:xfrm>
        </p:spPr>
        <p:txBody>
          <a:bodyPr>
            <a:normAutofit/>
          </a:bodyPr>
          <a:lstStyle/>
          <a:p>
            <a:pPr marL="0" indent="0">
              <a:buNone/>
            </a:pPr>
            <a:r>
              <a:rPr lang="en-GB" dirty="0"/>
              <a:t>The Empire Windrush was a former German cruise liner and troopship commandeered to take servicemen back to the Caribbean.</a:t>
            </a:r>
            <a:r>
              <a:rPr lang="en-GB" sz="2000" dirty="0"/>
              <a:t> </a:t>
            </a:r>
          </a:p>
          <a:p>
            <a:pPr marL="0" indent="0">
              <a:buNone/>
            </a:pPr>
            <a:endParaRPr lang="en-GB" sz="2000" dirty="0"/>
          </a:p>
          <a:p>
            <a:pPr marL="0" indent="0">
              <a:buNone/>
            </a:pPr>
            <a:r>
              <a:rPr lang="en-GB" dirty="0"/>
              <a:t>On </a:t>
            </a:r>
            <a:r>
              <a:rPr lang="en-GB" b="1" dirty="0"/>
              <a:t>Thursday 27th May 1948, </a:t>
            </a:r>
            <a:r>
              <a:rPr lang="en-GB" dirty="0"/>
              <a:t>the Windrush set sail from  Kingston to take some Caribbean people back to the UK. The ship disembarked at Tilbury on </a:t>
            </a:r>
            <a:r>
              <a:rPr lang="en-GB" b="1" dirty="0"/>
              <a:t>22nd June 1948.</a:t>
            </a:r>
            <a:r>
              <a:rPr lang="en-GB" dirty="0"/>
              <a:t> </a:t>
            </a:r>
            <a:endParaRPr lang="en-GB" b="0" dirty="0">
              <a:effectLst/>
            </a:endParaRPr>
          </a:p>
          <a:p>
            <a:pPr marL="0" indent="0">
              <a:buNone/>
            </a:pPr>
            <a:endParaRPr lang="en-GB" dirty="0"/>
          </a:p>
        </p:txBody>
      </p:sp>
      <p:pic>
        <p:nvPicPr>
          <p:cNvPr id="2050" name="Picture 2" descr="MV Empire Windrush — Google Arts &amp; Culture">
            <a:extLst>
              <a:ext uri="{FF2B5EF4-FFF2-40B4-BE49-F238E27FC236}">
                <a16:creationId xmlns:a16="http://schemas.microsoft.com/office/drawing/2014/main" id="{FA57041D-8695-41E8-8783-540516EC69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567" r="12513" b="-1"/>
          <a:stretch/>
        </p:blipFill>
        <p:spPr bwMode="auto">
          <a:xfrm>
            <a:off x="5630889" y="0"/>
            <a:ext cx="6797040" cy="685799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487337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3" name="Rectangle 72">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172" name="Picture 4" descr="What is the 'Windrush generation' and why did it lead to a major ...">
            <a:extLst>
              <a:ext uri="{FF2B5EF4-FFF2-40B4-BE49-F238E27FC236}">
                <a16:creationId xmlns:a16="http://schemas.microsoft.com/office/drawing/2014/main" id="{5EEC6A07-D5BD-483E-9E44-26396B040A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912" t="9091" r="15673"/>
          <a:stretch/>
        </p:blipFill>
        <p:spPr bwMode="auto">
          <a:xfrm>
            <a:off x="6835366" y="-26798"/>
            <a:ext cx="5356633" cy="6884798"/>
          </a:xfrm>
          <a:prstGeom prst="rect">
            <a:avLst/>
          </a:prstGeom>
          <a:noFill/>
          <a:extLst>
            <a:ext uri="{909E8E84-426E-40DD-AFC4-6F175D3DCCD1}">
              <a14:hiddenFill xmlns:a14="http://schemas.microsoft.com/office/drawing/2010/main">
                <a:solidFill>
                  <a:srgbClr val="FFFFFF"/>
                </a:solidFill>
              </a14:hiddenFill>
            </a:ext>
          </a:extLst>
        </p:spPr>
      </p:pic>
      <p:sp>
        <p:nvSpPr>
          <p:cNvPr id="75" name="Rectangle 74">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7" name="Rectangle 76">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9" name="Rectangle 78">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A6C5BB67-76B8-4F0D-A563-4CBE8BCBE165}"/>
              </a:ext>
            </a:extLst>
          </p:cNvPr>
          <p:cNvSpPr>
            <a:spLocks noGrp="1"/>
          </p:cNvSpPr>
          <p:nvPr>
            <p:ph idx="1"/>
          </p:nvPr>
        </p:nvSpPr>
        <p:spPr>
          <a:xfrm>
            <a:off x="212705" y="1385825"/>
            <a:ext cx="6405377" cy="3207258"/>
          </a:xfrm>
          <a:solidFill>
            <a:schemeClr val="bg1"/>
          </a:solidFill>
        </p:spPr>
        <p:txBody>
          <a:bodyPr anchor="t">
            <a:normAutofit/>
          </a:bodyPr>
          <a:lstStyle/>
          <a:p>
            <a:pPr marL="0" indent="0" algn="ctr">
              <a:buNone/>
            </a:pPr>
            <a:r>
              <a:rPr lang="en-GB" sz="2400" dirty="0"/>
              <a:t>Before the Windrush even left Kingston, a telegram arrived from the British Governor’s Office in Jamaica to the Colonial Office in Whitehall delivering ‘bad news’ </a:t>
            </a:r>
            <a:endParaRPr lang="en-GB" sz="2400" b="0" dirty="0">
              <a:effectLst/>
            </a:endParaRPr>
          </a:p>
          <a:p>
            <a:pPr marL="0" indent="0">
              <a:buNone/>
            </a:pPr>
            <a:br>
              <a:rPr lang="en-GB" sz="1700" b="0" dirty="0">
                <a:effectLst/>
              </a:rPr>
            </a:br>
            <a:br>
              <a:rPr lang="en-GB" sz="1700" dirty="0"/>
            </a:br>
            <a:endParaRPr lang="en-NL" sz="1700" dirty="0"/>
          </a:p>
        </p:txBody>
      </p:sp>
      <p:sp>
        <p:nvSpPr>
          <p:cNvPr id="5" name="Rectangle: Rounded Corners 4">
            <a:extLst>
              <a:ext uri="{FF2B5EF4-FFF2-40B4-BE49-F238E27FC236}">
                <a16:creationId xmlns:a16="http://schemas.microsoft.com/office/drawing/2014/main" id="{1C14DC5E-7E21-4B99-A848-05AD3190C28D}"/>
              </a:ext>
            </a:extLst>
          </p:cNvPr>
          <p:cNvSpPr/>
          <p:nvPr/>
        </p:nvSpPr>
        <p:spPr>
          <a:xfrm>
            <a:off x="180970" y="2929167"/>
            <a:ext cx="6310365" cy="3616488"/>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spcAft>
                <a:spcPts val="600"/>
              </a:spcAft>
            </a:pPr>
            <a:r>
              <a:rPr lang="en-GB" sz="2600" b="0" i="1" dirty="0">
                <a:effectLst/>
              </a:rPr>
              <a:t>“</a:t>
            </a:r>
            <a:r>
              <a:rPr lang="en-GB" sz="2600" b="1" i="1" dirty="0">
                <a:effectLst/>
              </a:rPr>
              <a:t>I</a:t>
            </a:r>
            <a:r>
              <a:rPr lang="en-GB" sz="2600" b="1" i="1" dirty="0"/>
              <a:t> regret to inform you </a:t>
            </a:r>
            <a:r>
              <a:rPr lang="en-GB" sz="2600" i="1" dirty="0"/>
              <a:t>that more than 350 troop-deck passengers by EMPIRE WINDRUSH...have been booked by men who hope to find employment in the United Kingdom, and that it is likely that this number will be increased by another 100 before the vessel leaves. </a:t>
            </a:r>
            <a:r>
              <a:rPr lang="en-GB" sz="2600" b="1" i="1" dirty="0"/>
              <a:t>Most of them with no particular skills and few will have more than a few pounds on their arrival.”</a:t>
            </a:r>
            <a:endParaRPr lang="en-GB" sz="2600" b="1" dirty="0">
              <a:effectLst/>
            </a:endParaRPr>
          </a:p>
        </p:txBody>
      </p:sp>
      <p:sp>
        <p:nvSpPr>
          <p:cNvPr id="2" name="Title 1">
            <a:extLst>
              <a:ext uri="{FF2B5EF4-FFF2-40B4-BE49-F238E27FC236}">
                <a16:creationId xmlns:a16="http://schemas.microsoft.com/office/drawing/2014/main" id="{00B15C0C-1338-45A8-AD58-C8DB657C080F}"/>
              </a:ext>
            </a:extLst>
          </p:cNvPr>
          <p:cNvSpPr>
            <a:spLocks noGrp="1"/>
          </p:cNvSpPr>
          <p:nvPr>
            <p:ph type="title"/>
          </p:nvPr>
        </p:nvSpPr>
        <p:spPr>
          <a:xfrm>
            <a:off x="180970" y="234315"/>
            <a:ext cx="6507377" cy="1124712"/>
          </a:xfrm>
          <a:solidFill>
            <a:schemeClr val="bg1"/>
          </a:solidFill>
        </p:spPr>
        <p:txBody>
          <a:bodyPr anchor="b">
            <a:normAutofit/>
          </a:bodyPr>
          <a:lstStyle/>
          <a:p>
            <a:pPr algn="ctr"/>
            <a:r>
              <a:rPr lang="en-GB" sz="3200" dirty="0">
                <a:latin typeface="Modern Love" panose="04090805081005020601" pitchFamily="82" charset="0"/>
              </a:rPr>
              <a:t>Reaction to the Windrush Generation</a:t>
            </a:r>
            <a:endParaRPr lang="en-NL" sz="3200" dirty="0">
              <a:latin typeface="Modern Love" panose="04090805081005020601" pitchFamily="82" charset="0"/>
            </a:endParaRPr>
          </a:p>
        </p:txBody>
      </p:sp>
    </p:spTree>
    <p:extLst>
      <p:ext uri="{BB962C8B-B14F-4D97-AF65-F5344CB8AC3E}">
        <p14:creationId xmlns:p14="http://schemas.microsoft.com/office/powerpoint/2010/main" val="14794366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196" name="Picture 4" descr="Amber Rudd has defended her secret note to PM vowing to deport ...">
            <a:extLst>
              <a:ext uri="{FF2B5EF4-FFF2-40B4-BE49-F238E27FC236}">
                <a16:creationId xmlns:a16="http://schemas.microsoft.com/office/drawing/2014/main" id="{507B9A66-6326-4696-97AF-DFD27C9B319C}"/>
              </a:ext>
            </a:extLst>
          </p:cNvPr>
          <p:cNvPicPr>
            <a:picLocks noChangeAspect="1" noChangeArrowheads="1"/>
          </p:cNvPicPr>
          <p:nvPr/>
        </p:nvPicPr>
        <p:blipFill rotWithShape="1">
          <a:blip r:embed="rId3">
            <a:alphaModFix/>
            <a:extLst>
              <a:ext uri="{28A0092B-C50C-407E-A947-70E740481C1C}">
                <a14:useLocalDpi xmlns:a14="http://schemas.microsoft.com/office/drawing/2010/main" val="0"/>
              </a:ext>
            </a:extLst>
          </a:blip>
          <a:srcRect t="9560" r="1" b="11609"/>
          <a:stretch/>
        </p:blipFill>
        <p:spPr bwMode="auto">
          <a:xfrm>
            <a:off x="5797543" y="10"/>
            <a:ext cx="6394152" cy="685799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54DDEBDD-D8BD-41A6-8A0D-B00E3768B0F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flipH="1" flipV="1">
            <a:off x="0" y="0"/>
            <a:ext cx="12192000" cy="6858000"/>
          </a:xfrm>
          <a:prstGeom prst="rect">
            <a:avLst/>
          </a:prstGeom>
        </p:spPr>
      </p:pic>
      <p:sp>
        <p:nvSpPr>
          <p:cNvPr id="2" name="Title 1">
            <a:extLst>
              <a:ext uri="{FF2B5EF4-FFF2-40B4-BE49-F238E27FC236}">
                <a16:creationId xmlns:a16="http://schemas.microsoft.com/office/drawing/2014/main" id="{F7B1B99E-16F2-422F-B9BA-1C4E09E6B306}"/>
              </a:ext>
            </a:extLst>
          </p:cNvPr>
          <p:cNvSpPr>
            <a:spLocks noGrp="1"/>
          </p:cNvSpPr>
          <p:nvPr>
            <p:ph type="title"/>
          </p:nvPr>
        </p:nvSpPr>
        <p:spPr>
          <a:xfrm>
            <a:off x="184212" y="244772"/>
            <a:ext cx="5830693" cy="1311664"/>
          </a:xfrm>
        </p:spPr>
        <p:txBody>
          <a:bodyPr vert="horz" lIns="91440" tIns="45720" rIns="91440" bIns="45720" rtlCol="0" anchor="ctr">
            <a:normAutofit fontScale="90000"/>
          </a:bodyPr>
          <a:lstStyle/>
          <a:p>
            <a:pPr algn="ctr"/>
            <a:r>
              <a:rPr lang="en-US" dirty="0">
                <a:solidFill>
                  <a:srgbClr val="000000"/>
                </a:solidFill>
                <a:latin typeface="Modern Love" panose="04090805081005020601" pitchFamily="82" charset="0"/>
              </a:rPr>
              <a:t>Passengers on the Empire Windrush</a:t>
            </a:r>
          </a:p>
        </p:txBody>
      </p:sp>
      <p:sp>
        <p:nvSpPr>
          <p:cNvPr id="4" name="Content Placeholder 2">
            <a:extLst>
              <a:ext uri="{FF2B5EF4-FFF2-40B4-BE49-F238E27FC236}">
                <a16:creationId xmlns:a16="http://schemas.microsoft.com/office/drawing/2014/main" id="{75595953-8FAA-4670-A48D-BA8622D477F5}"/>
              </a:ext>
            </a:extLst>
          </p:cNvPr>
          <p:cNvSpPr txBox="1">
            <a:spLocks/>
          </p:cNvSpPr>
          <p:nvPr/>
        </p:nvSpPr>
        <p:spPr>
          <a:xfrm>
            <a:off x="251671" y="1735246"/>
            <a:ext cx="5637402" cy="4877982"/>
          </a:xfrm>
          <a:prstGeom prst="rect">
            <a:avLst/>
          </a:prstGeom>
        </p:spPr>
        <p:txBody>
          <a:bodyPr vert="horz" lIns="91440" tIns="45720" rIns="91440" bIns="45720" rtlCol="0" anchor="ctr">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dirty="0">
                <a:solidFill>
                  <a:srgbClr val="000000"/>
                </a:solidFill>
              </a:rPr>
              <a:t>The British Governor’s Office in Jamaica suggested that most passengers ‘had no particular skills’. However, there were…</a:t>
            </a:r>
          </a:p>
          <a:p>
            <a:r>
              <a:rPr lang="en-US" sz="2600" dirty="0">
                <a:solidFill>
                  <a:srgbClr val="000000"/>
                </a:solidFill>
              </a:rPr>
              <a:t>85 mechanics</a:t>
            </a:r>
          </a:p>
          <a:p>
            <a:r>
              <a:rPr lang="en-US" sz="2600" dirty="0">
                <a:solidFill>
                  <a:srgbClr val="000000"/>
                </a:solidFill>
              </a:rPr>
              <a:t>54 carpenters</a:t>
            </a:r>
          </a:p>
          <a:p>
            <a:r>
              <a:rPr lang="en-US" sz="2600" dirty="0">
                <a:solidFill>
                  <a:srgbClr val="000000"/>
                </a:solidFill>
              </a:rPr>
              <a:t>39 clerks</a:t>
            </a:r>
          </a:p>
          <a:p>
            <a:r>
              <a:rPr lang="en-US" sz="2600" dirty="0">
                <a:solidFill>
                  <a:srgbClr val="000000"/>
                </a:solidFill>
              </a:rPr>
              <a:t>34 tailors</a:t>
            </a:r>
          </a:p>
          <a:p>
            <a:r>
              <a:rPr lang="en-US" sz="2600" dirty="0">
                <a:solidFill>
                  <a:srgbClr val="000000"/>
                </a:solidFill>
              </a:rPr>
              <a:t>20 engineers</a:t>
            </a:r>
          </a:p>
          <a:p>
            <a:r>
              <a:rPr lang="en-US" sz="2600" dirty="0">
                <a:solidFill>
                  <a:srgbClr val="000000"/>
                </a:solidFill>
              </a:rPr>
              <a:t>15 machinists</a:t>
            </a:r>
          </a:p>
          <a:p>
            <a:r>
              <a:rPr lang="en-US" sz="2600" dirty="0">
                <a:solidFill>
                  <a:srgbClr val="000000"/>
                </a:solidFill>
              </a:rPr>
              <a:t>14 fitters</a:t>
            </a:r>
          </a:p>
          <a:p>
            <a:r>
              <a:rPr lang="en-US" sz="2600" dirty="0">
                <a:solidFill>
                  <a:srgbClr val="000000"/>
                </a:solidFill>
              </a:rPr>
              <a:t> 13 electricians</a:t>
            </a:r>
          </a:p>
          <a:p>
            <a:r>
              <a:rPr lang="en-US" sz="2600" dirty="0">
                <a:solidFill>
                  <a:srgbClr val="000000"/>
                </a:solidFill>
              </a:rPr>
              <a:t>12 civil servants </a:t>
            </a:r>
          </a:p>
          <a:p>
            <a:r>
              <a:rPr lang="en-US" sz="2600" dirty="0">
                <a:solidFill>
                  <a:srgbClr val="000000"/>
                </a:solidFill>
              </a:rPr>
              <a:t>3 boxers </a:t>
            </a:r>
          </a:p>
          <a:p>
            <a:r>
              <a:rPr lang="en-US" sz="2600" dirty="0">
                <a:solidFill>
                  <a:srgbClr val="000000"/>
                </a:solidFill>
              </a:rPr>
              <a:t>A judge </a:t>
            </a:r>
          </a:p>
          <a:p>
            <a:endParaRPr lang="en-US" sz="2600" dirty="0">
              <a:solidFill>
                <a:srgbClr val="000000"/>
              </a:solidFill>
            </a:endParaRPr>
          </a:p>
        </p:txBody>
      </p:sp>
    </p:spTree>
    <p:extLst>
      <p:ext uri="{BB962C8B-B14F-4D97-AF65-F5344CB8AC3E}">
        <p14:creationId xmlns:p14="http://schemas.microsoft.com/office/powerpoint/2010/main" val="2621346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438138C-F25E-4DFE-AB36-9E7727603839}"/>
              </a:ext>
            </a:extLst>
          </p:cNvPr>
          <p:cNvPicPr>
            <a:picLocks noChangeAspect="1"/>
          </p:cNvPicPr>
          <p:nvPr/>
        </p:nvPicPr>
        <p:blipFill rotWithShape="1">
          <a:blip r:embed="rId3"/>
          <a:srcRect l="8601" t="26157" r="51491" b="8856"/>
          <a:stretch/>
        </p:blipFill>
        <p:spPr>
          <a:xfrm>
            <a:off x="109058" y="0"/>
            <a:ext cx="11115412" cy="6871450"/>
          </a:xfrm>
          <a:prstGeom prst="rect">
            <a:avLst/>
          </a:prstGeom>
        </p:spPr>
      </p:pic>
    </p:spTree>
    <p:extLst>
      <p:ext uri="{BB962C8B-B14F-4D97-AF65-F5344CB8AC3E}">
        <p14:creationId xmlns:p14="http://schemas.microsoft.com/office/powerpoint/2010/main" val="23716585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247" name="Rectangle 70">
            <a:extLst>
              <a:ext uri="{FF2B5EF4-FFF2-40B4-BE49-F238E27FC236}">
                <a16:creationId xmlns:a16="http://schemas.microsoft.com/office/drawing/2014/main" id="{63F5877B-98C7-49DD-83AB-0F6F57CB65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descr="No reason to doubt No Irish, no blacks signs | World news | The ...">
            <a:extLst>
              <a:ext uri="{FF2B5EF4-FFF2-40B4-BE49-F238E27FC236}">
                <a16:creationId xmlns:a16="http://schemas.microsoft.com/office/drawing/2014/main" id="{8043A6E6-7C00-42B4-980F-F2F923D7F86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698" r="26063"/>
          <a:stretch/>
        </p:blipFill>
        <p:spPr bwMode="auto">
          <a:xfrm>
            <a:off x="8079948" y="-19"/>
            <a:ext cx="4112051" cy="6858000"/>
          </a:xfrm>
          <a:custGeom>
            <a:avLst/>
            <a:gdLst/>
            <a:ahLst/>
            <a:cxnLst/>
            <a:rect l="l" t="t" r="r" b="b"/>
            <a:pathLst>
              <a:path w="4827922" h="6858000">
                <a:moveTo>
                  <a:pt x="4441" y="0"/>
                </a:moveTo>
                <a:lnTo>
                  <a:pt x="4827922" y="0"/>
                </a:lnTo>
                <a:lnTo>
                  <a:pt x="4827922"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0249" name="Freeform: Shape 72">
            <a:extLst>
              <a:ext uri="{FF2B5EF4-FFF2-40B4-BE49-F238E27FC236}">
                <a16:creationId xmlns:a16="http://schemas.microsoft.com/office/drawing/2014/main" id="{4EA91930-66BC-4C41-B4F5-C31EB216F6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45815" cy="6858000"/>
          </a:xfrm>
          <a:custGeom>
            <a:avLst/>
            <a:gdLst>
              <a:gd name="connsiteX0" fmla="*/ 0 w 3945815"/>
              <a:gd name="connsiteY0" fmla="*/ 0 h 6858000"/>
              <a:gd name="connsiteX1" fmla="*/ 3138662 w 3945815"/>
              <a:gd name="connsiteY1" fmla="*/ 0 h 6858000"/>
              <a:gd name="connsiteX2" fmla="*/ 3275260 w 3945815"/>
              <a:gd name="connsiteY2" fmla="*/ 267438 h 6858000"/>
              <a:gd name="connsiteX3" fmla="*/ 3945815 w 3945815"/>
              <a:gd name="connsiteY3" fmla="*/ 3481388 h 6858000"/>
              <a:gd name="connsiteX4" fmla="*/ 3275260 w 3945815"/>
              <a:gd name="connsiteY4" fmla="*/ 6695338 h 6858000"/>
              <a:gd name="connsiteX5" fmla="*/ 3192177 w 3945815"/>
              <a:gd name="connsiteY5" fmla="*/ 6858000 h 6858000"/>
              <a:gd name="connsiteX6" fmla="*/ 0 w 3945815"/>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45815" h="6858000">
                <a:moveTo>
                  <a:pt x="0" y="0"/>
                </a:moveTo>
                <a:lnTo>
                  <a:pt x="3138662" y="0"/>
                </a:lnTo>
                <a:lnTo>
                  <a:pt x="3275260" y="267438"/>
                </a:lnTo>
                <a:cubicBezTo>
                  <a:pt x="3698614" y="1184879"/>
                  <a:pt x="3945815" y="2290869"/>
                  <a:pt x="3945815" y="3481388"/>
                </a:cubicBezTo>
                <a:cubicBezTo>
                  <a:pt x="3945815" y="4671908"/>
                  <a:pt x="3698614" y="5777898"/>
                  <a:pt x="3275260" y="6695338"/>
                </a:cubicBezTo>
                <a:lnTo>
                  <a:pt x="3192177"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75" name="Freeform: Shape 74">
            <a:extLst>
              <a:ext uri="{FF2B5EF4-FFF2-40B4-BE49-F238E27FC236}">
                <a16:creationId xmlns:a16="http://schemas.microsoft.com/office/drawing/2014/main" id="{6313CF8F-B436-401E-9575-DE0F8E8B5B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936670" cy="6858000"/>
          </a:xfrm>
          <a:custGeom>
            <a:avLst/>
            <a:gdLst>
              <a:gd name="connsiteX0" fmla="*/ 0 w 3936670"/>
              <a:gd name="connsiteY0" fmla="*/ 0 h 6858000"/>
              <a:gd name="connsiteX1" fmla="*/ 3129517 w 3936670"/>
              <a:gd name="connsiteY1" fmla="*/ 0 h 6858000"/>
              <a:gd name="connsiteX2" fmla="*/ 3266115 w 3936670"/>
              <a:gd name="connsiteY2" fmla="*/ 267438 h 6858000"/>
              <a:gd name="connsiteX3" fmla="*/ 3936670 w 3936670"/>
              <a:gd name="connsiteY3" fmla="*/ 3481388 h 6858000"/>
              <a:gd name="connsiteX4" fmla="*/ 3266115 w 3936670"/>
              <a:gd name="connsiteY4" fmla="*/ 6695338 h 6858000"/>
              <a:gd name="connsiteX5" fmla="*/ 3183032 w 3936670"/>
              <a:gd name="connsiteY5" fmla="*/ 6858000 h 6858000"/>
              <a:gd name="connsiteX6" fmla="*/ 0 w 3936670"/>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36670" h="6858000">
                <a:moveTo>
                  <a:pt x="0" y="0"/>
                </a:moveTo>
                <a:lnTo>
                  <a:pt x="3129517" y="0"/>
                </a:lnTo>
                <a:lnTo>
                  <a:pt x="3266115" y="267438"/>
                </a:lnTo>
                <a:cubicBezTo>
                  <a:pt x="3689469" y="1184879"/>
                  <a:pt x="3936670" y="2290869"/>
                  <a:pt x="3936670" y="3481388"/>
                </a:cubicBezTo>
                <a:cubicBezTo>
                  <a:pt x="3936670" y="4671908"/>
                  <a:pt x="3689469" y="5777898"/>
                  <a:pt x="3266115" y="6695338"/>
                </a:cubicBezTo>
                <a:lnTo>
                  <a:pt x="3183032"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9B3B1D1-DA6F-4AFE-819C-4A0A5A9F8794}"/>
              </a:ext>
            </a:extLst>
          </p:cNvPr>
          <p:cNvSpPr>
            <a:spLocks noGrp="1"/>
          </p:cNvSpPr>
          <p:nvPr>
            <p:ph type="title"/>
          </p:nvPr>
        </p:nvSpPr>
        <p:spPr>
          <a:xfrm>
            <a:off x="74762" y="298074"/>
            <a:ext cx="4497237" cy="1325563"/>
          </a:xfrm>
          <a:solidFill>
            <a:schemeClr val="bg1"/>
          </a:solidFill>
        </p:spPr>
        <p:txBody>
          <a:bodyPr anchor="ctr">
            <a:normAutofit/>
          </a:bodyPr>
          <a:lstStyle/>
          <a:p>
            <a:pPr algn="ctr"/>
            <a:r>
              <a:rPr lang="en-GB" sz="2800" dirty="0">
                <a:latin typeface="Modern Love" panose="04090805081005020601" pitchFamily="82" charset="0"/>
              </a:rPr>
              <a:t>The Windrush Generation (1948-1971)</a:t>
            </a:r>
            <a:endParaRPr lang="en-NL" sz="2800" dirty="0">
              <a:latin typeface="Modern Love" panose="04090805081005020601" pitchFamily="82" charset="0"/>
            </a:endParaRPr>
          </a:p>
        </p:txBody>
      </p:sp>
      <p:sp>
        <p:nvSpPr>
          <p:cNvPr id="77" name="Rectangle 76">
            <a:extLst>
              <a:ext uri="{FF2B5EF4-FFF2-40B4-BE49-F238E27FC236}">
                <a16:creationId xmlns:a16="http://schemas.microsoft.com/office/drawing/2014/main" id="{2A38CFE9-C30A-4551-ACCB-D5808FBC39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016867"/>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9" name="Rectangle 78">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2089941"/>
            <a:ext cx="2834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0EA01EE7-2777-43DD-A7AF-CF09F87B6CA8}"/>
              </a:ext>
            </a:extLst>
          </p:cNvPr>
          <p:cNvSpPr>
            <a:spLocks noGrp="1"/>
          </p:cNvSpPr>
          <p:nvPr>
            <p:ph idx="1"/>
          </p:nvPr>
        </p:nvSpPr>
        <p:spPr>
          <a:xfrm>
            <a:off x="1" y="1623637"/>
            <a:ext cx="4848836" cy="5137890"/>
          </a:xfrm>
          <a:solidFill>
            <a:schemeClr val="bg1"/>
          </a:solidFill>
        </p:spPr>
        <p:txBody>
          <a:bodyPr>
            <a:normAutofit/>
          </a:bodyPr>
          <a:lstStyle/>
          <a:p>
            <a:r>
              <a:rPr lang="en-GB" sz="2000" dirty="0"/>
              <a:t>The Windrush generation was not welcomed in the UK. The government gave preference to white Europeans, some who fought against Britain in the war, over Caribbean veterans who fought for the ‘Mother Country’</a:t>
            </a:r>
          </a:p>
          <a:p>
            <a:r>
              <a:rPr lang="en-GB" sz="2000" dirty="0"/>
              <a:t>The government assumed those who disembarked would stay temporarily </a:t>
            </a:r>
          </a:p>
          <a:p>
            <a:r>
              <a:rPr lang="en-GB" sz="2000" dirty="0"/>
              <a:t>West Indians faced a hard time when arriving in England. Many people experience racism and found it difficult to find housing and employment </a:t>
            </a:r>
          </a:p>
          <a:p>
            <a:r>
              <a:rPr lang="en-GB" sz="2000" dirty="0"/>
              <a:t>An economic boom in the 1950s required more workers so more people travelled from the Commonwealth to England to find work</a:t>
            </a:r>
          </a:p>
          <a:p>
            <a:endParaRPr lang="en-NL" sz="1100" dirty="0"/>
          </a:p>
        </p:txBody>
      </p:sp>
      <p:pic>
        <p:nvPicPr>
          <p:cNvPr id="18" name="Picture 2" descr="The “hostile environment” that puts grandparents behind bars ...">
            <a:extLst>
              <a:ext uri="{FF2B5EF4-FFF2-40B4-BE49-F238E27FC236}">
                <a16:creationId xmlns:a16="http://schemas.microsoft.com/office/drawing/2014/main" id="{D4761576-8CFF-4433-B34D-5F201764470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2" b="6059"/>
          <a:stretch/>
        </p:blipFill>
        <p:spPr bwMode="auto">
          <a:xfrm>
            <a:off x="4256710" y="-38"/>
            <a:ext cx="4569243" cy="6858019"/>
          </a:xfrm>
          <a:custGeom>
            <a:avLst/>
            <a:gdLst/>
            <a:ahLst/>
            <a:cxnLst/>
            <a:rect l="l" t="t" r="r" b="b"/>
            <a:pathLst>
              <a:path w="4966290" h="6857999">
                <a:moveTo>
                  <a:pt x="0" y="0"/>
                </a:moveTo>
                <a:lnTo>
                  <a:pt x="4188230" y="0"/>
                </a:lnTo>
                <a:lnTo>
                  <a:pt x="4295735" y="210478"/>
                </a:lnTo>
                <a:cubicBezTo>
                  <a:pt x="4719089" y="1127919"/>
                  <a:pt x="4966290" y="2233909"/>
                  <a:pt x="4966290" y="3424428"/>
                </a:cubicBezTo>
                <a:cubicBezTo>
                  <a:pt x="4966290" y="4614948"/>
                  <a:pt x="4719089" y="5720938"/>
                  <a:pt x="4295735" y="6638378"/>
                </a:cubicBezTo>
                <a:lnTo>
                  <a:pt x="4183560" y="6857999"/>
                </a:lnTo>
                <a:lnTo>
                  <a:pt x="53039" y="6857999"/>
                </a:lnTo>
                <a:lnTo>
                  <a:pt x="132047" y="6695338"/>
                </a:lnTo>
                <a:cubicBezTo>
                  <a:pt x="555401" y="5777898"/>
                  <a:pt x="802602" y="4671908"/>
                  <a:pt x="802602" y="3481388"/>
                </a:cubicBezTo>
                <a:cubicBezTo>
                  <a:pt x="802602" y="2191659"/>
                  <a:pt x="512484" y="1001134"/>
                  <a:pt x="22579" y="42066"/>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589853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Owner xmlns="992ee0e0-bff7-4651-b2ed-ab74cf15e15b">
      <UserInfo>
        <DisplayName/>
        <AccountId xsi:nil="true"/>
        <AccountType/>
      </UserInfo>
    </Owner>
    <Student_Groups xmlns="992ee0e0-bff7-4651-b2ed-ab74cf15e15b">
      <UserInfo>
        <DisplayName/>
        <AccountId xsi:nil="true"/>
        <AccountType/>
      </UserInfo>
    </Student_Groups>
    <Distribution_Groups xmlns="992ee0e0-bff7-4651-b2ed-ab74cf15e15b" xsi:nil="true"/>
    <Invited_Teachers xmlns="992ee0e0-bff7-4651-b2ed-ab74cf15e15b" xsi:nil="true"/>
    <Is_Collaboration_Space_Locked xmlns="992ee0e0-bff7-4651-b2ed-ab74cf15e15b" xsi:nil="true"/>
    <Has_Teacher_Only_SectionGroup xmlns="992ee0e0-bff7-4651-b2ed-ab74cf15e15b" xsi:nil="true"/>
    <Self_Registration_Enabled xmlns="992ee0e0-bff7-4651-b2ed-ab74cf15e15b" xsi:nil="true"/>
    <CultureName xmlns="992ee0e0-bff7-4651-b2ed-ab74cf15e15b" xsi:nil="true"/>
    <TeamsChannelId xmlns="992ee0e0-bff7-4651-b2ed-ab74cf15e15b" xsi:nil="true"/>
    <Invited_Students xmlns="992ee0e0-bff7-4651-b2ed-ab74cf15e15b" xsi:nil="true"/>
    <Math_Settings xmlns="992ee0e0-bff7-4651-b2ed-ab74cf15e15b" xsi:nil="true"/>
    <Teachers xmlns="992ee0e0-bff7-4651-b2ed-ab74cf15e15b">
      <UserInfo>
        <DisplayName/>
        <AccountId xsi:nil="true"/>
        <AccountType/>
      </UserInfo>
    </Teachers>
    <LMS_Mappings xmlns="992ee0e0-bff7-4651-b2ed-ab74cf15e15b" xsi:nil="true"/>
    <IsNotebookLocked xmlns="992ee0e0-bff7-4651-b2ed-ab74cf15e15b" xsi:nil="true"/>
    <Templates xmlns="992ee0e0-bff7-4651-b2ed-ab74cf15e15b" xsi:nil="true"/>
    <NotebookType xmlns="992ee0e0-bff7-4651-b2ed-ab74cf15e15b" xsi:nil="true"/>
    <FolderType xmlns="992ee0e0-bff7-4651-b2ed-ab74cf15e15b" xsi:nil="true"/>
    <Students xmlns="992ee0e0-bff7-4651-b2ed-ab74cf15e15b">
      <UserInfo>
        <DisplayName/>
        <AccountId xsi:nil="true"/>
        <AccountType/>
      </UserInfo>
    </Students>
    <AppVersion xmlns="992ee0e0-bff7-4651-b2ed-ab74cf15e15b" xsi:nil="true"/>
    <DefaultSectionNames xmlns="992ee0e0-bff7-4651-b2ed-ab74cf15e15b"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77EA069E1F3614CA2F6AA515E37A85C" ma:contentTypeVersion="32" ma:contentTypeDescription="Create a new document." ma:contentTypeScope="" ma:versionID="93c97e1b728693e6bb3f07eb4e10728d">
  <xsd:schema xmlns:xsd="http://www.w3.org/2001/XMLSchema" xmlns:xs="http://www.w3.org/2001/XMLSchema" xmlns:p="http://schemas.microsoft.com/office/2006/metadata/properties" xmlns:ns3="992ee0e0-bff7-4651-b2ed-ab74cf15e15b" xmlns:ns4="afbefc08-e781-4b5a-9aec-10aea98ae955" targetNamespace="http://schemas.microsoft.com/office/2006/metadata/properties" ma:root="true" ma:fieldsID="738620addb7ef0b5fe86b346a5328afb" ns3:_="" ns4:_="">
    <xsd:import namespace="992ee0e0-bff7-4651-b2ed-ab74cf15e15b"/>
    <xsd:import namespace="afbefc08-e781-4b5a-9aec-10aea98ae955"/>
    <xsd:element name="properties">
      <xsd:complexType>
        <xsd:sequence>
          <xsd:element name="documentManagement">
            <xsd:complexType>
              <xsd:all>
                <xsd:element ref="ns3:NotebookType" minOccurs="0"/>
                <xsd:element ref="ns3:FolderType" minOccurs="0"/>
                <xsd:element ref="ns3:CultureName" minOccurs="0"/>
                <xsd:element ref="ns3:AppVersion" minOccurs="0"/>
                <xsd:element ref="ns3:TeamsChannelId" minOccurs="0"/>
                <xsd:element ref="ns3:Owner" minOccurs="0"/>
                <xsd:element ref="ns3:Math_Settings" minOccurs="0"/>
                <xsd:element ref="ns3:DefaultSectionNames" minOccurs="0"/>
                <xsd:element ref="ns3:Templates" minOccurs="0"/>
                <xsd:element ref="ns3:Teachers" minOccurs="0"/>
                <xsd:element ref="ns3:Students" minOccurs="0"/>
                <xsd:element ref="ns3:Student_Groups" minOccurs="0"/>
                <xsd:element ref="ns3:Distribution_Groups" minOccurs="0"/>
                <xsd:element ref="ns3:LMS_Mappings" minOccurs="0"/>
                <xsd:element ref="ns3:Invited_Teachers" minOccurs="0"/>
                <xsd:element ref="ns3:Invited_Students" minOccurs="0"/>
                <xsd:element ref="ns3:Self_Registration_Enabled" minOccurs="0"/>
                <xsd:element ref="ns3:Has_Teacher_Only_SectionGroup" minOccurs="0"/>
                <xsd:element ref="ns3:Is_Collaboration_Space_Locked" minOccurs="0"/>
                <xsd:element ref="ns3:IsNotebookLocked" minOccurs="0"/>
                <xsd:element ref="ns4:SharedWithUsers" minOccurs="0"/>
                <xsd:element ref="ns4:SharedWithDetails" minOccurs="0"/>
                <xsd:element ref="ns4:SharingHintHash"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2ee0e0-bff7-4651-b2ed-ab74cf15e15b" elementFormDefault="qualified">
    <xsd:import namespace="http://schemas.microsoft.com/office/2006/documentManagement/types"/>
    <xsd:import namespace="http://schemas.microsoft.com/office/infopath/2007/PartnerControls"/>
    <xsd:element name="NotebookType" ma:index="8" nillable="true" ma:displayName="Notebook Type" ma:internalName="NotebookType">
      <xsd:simpleType>
        <xsd:restriction base="dms:Text"/>
      </xsd:simpleType>
    </xsd:element>
    <xsd:element name="FolderType" ma:index="9" nillable="true" ma:displayName="Folder Type" ma:internalName="FolderType">
      <xsd:simpleType>
        <xsd:restriction base="dms:Text"/>
      </xsd:simpleType>
    </xsd:element>
    <xsd:element name="CultureName" ma:index="10" nillable="true" ma:displayName="Culture Name" ma:internalName="CultureName">
      <xsd:simpleType>
        <xsd:restriction base="dms:Text"/>
      </xsd:simpleType>
    </xsd:element>
    <xsd:element name="AppVersion" ma:index="11" nillable="true" ma:displayName="App Version" ma:internalName="AppVersion">
      <xsd:simpleType>
        <xsd:restriction base="dms:Text"/>
      </xsd:simpleType>
    </xsd:element>
    <xsd:element name="TeamsChannelId" ma:index="12" nillable="true" ma:displayName="Teams Channel Id" ma:internalName="TeamsChannelId">
      <xsd:simpleType>
        <xsd:restriction base="dms:Text"/>
      </xsd:simpleType>
    </xsd:element>
    <xsd:element name="Owner" ma:index="13" nillable="true" ma:displayName="Owner" ma:internalName="Owner">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Math_Settings" ma:index="14" nillable="true" ma:displayName="Math Settings" ma:internalName="Math_Settings">
      <xsd:simpleType>
        <xsd:restriction base="dms:Text"/>
      </xsd:simpleType>
    </xsd:element>
    <xsd:element name="DefaultSectionNames" ma:index="15" nillable="true" ma:displayName="Default Section Names" ma:internalName="DefaultSectionNames">
      <xsd:simpleType>
        <xsd:restriction base="dms:Note">
          <xsd:maxLength value="255"/>
        </xsd:restriction>
      </xsd:simpleType>
    </xsd:element>
    <xsd:element name="Templates" ma:index="16" nillable="true" ma:displayName="Templates" ma:internalName="Templates">
      <xsd:simpleType>
        <xsd:restriction base="dms:Note">
          <xsd:maxLength value="255"/>
        </xsd:restriction>
      </xsd:simpleType>
    </xsd:element>
    <xsd:element name="Teachers" ma:index="17" nillable="true" ma:displayName="Teachers" ma:internalName="Teacher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s" ma:index="18" nillable="true" ma:displayName="Students" ma:internalName="Student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tudent_Groups" ma:index="19" nillable="true" ma:displayName="Student Groups" ma:internalName="Student_Groups">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istribution_Groups" ma:index="20" nillable="true" ma:displayName="Distribution Groups" ma:internalName="Distribution_Groups">
      <xsd:simpleType>
        <xsd:restriction base="dms:Note">
          <xsd:maxLength value="255"/>
        </xsd:restriction>
      </xsd:simpleType>
    </xsd:element>
    <xsd:element name="LMS_Mappings" ma:index="21" nillable="true" ma:displayName="LMS Mappings" ma:internalName="LMS_Mappings">
      <xsd:simpleType>
        <xsd:restriction base="dms:Note">
          <xsd:maxLength value="255"/>
        </xsd:restriction>
      </xsd:simpleType>
    </xsd:element>
    <xsd:element name="Invited_Teachers" ma:index="22" nillable="true" ma:displayName="Invited Teachers" ma:internalName="Invited_Teachers">
      <xsd:simpleType>
        <xsd:restriction base="dms:Note">
          <xsd:maxLength value="255"/>
        </xsd:restriction>
      </xsd:simpleType>
    </xsd:element>
    <xsd:element name="Invited_Students" ma:index="23" nillable="true" ma:displayName="Invited Students" ma:internalName="Invited_Students">
      <xsd:simpleType>
        <xsd:restriction base="dms:Note">
          <xsd:maxLength value="255"/>
        </xsd:restriction>
      </xsd:simpleType>
    </xsd:element>
    <xsd:element name="Self_Registration_Enabled" ma:index="24" nillable="true" ma:displayName="Self Registration Enabled" ma:internalName="Self_Registration_Enabled">
      <xsd:simpleType>
        <xsd:restriction base="dms:Boolean"/>
      </xsd:simpleType>
    </xsd:element>
    <xsd:element name="Has_Teacher_Only_SectionGroup" ma:index="25" nillable="true" ma:displayName="Has Teacher Only SectionGroup" ma:internalName="Has_Teacher_Only_SectionGroup">
      <xsd:simpleType>
        <xsd:restriction base="dms:Boolean"/>
      </xsd:simpleType>
    </xsd:element>
    <xsd:element name="Is_Collaboration_Space_Locked" ma:index="26" nillable="true" ma:displayName="Is Collaboration Space Locked" ma:internalName="Is_Collaboration_Space_Locked">
      <xsd:simpleType>
        <xsd:restriction base="dms:Boolean"/>
      </xsd:simpleType>
    </xsd:element>
    <xsd:element name="IsNotebookLocked" ma:index="27" nillable="true" ma:displayName="Is Notebook Locked" ma:internalName="IsNotebookLocked">
      <xsd:simpleType>
        <xsd:restriction base="dms:Boolean"/>
      </xsd:simpleType>
    </xsd:element>
    <xsd:element name="MediaServiceMetadata" ma:index="31" nillable="true" ma:displayName="MediaServiceMetadata" ma:hidden="true" ma:internalName="MediaServiceMetadata" ma:readOnly="true">
      <xsd:simpleType>
        <xsd:restriction base="dms:Note"/>
      </xsd:simpleType>
    </xsd:element>
    <xsd:element name="MediaServiceFastMetadata" ma:index="32" nillable="true" ma:displayName="MediaServiceFastMetadata" ma:hidden="true" ma:internalName="MediaServiceFastMetadata" ma:readOnly="true">
      <xsd:simpleType>
        <xsd:restriction base="dms:Note"/>
      </xsd:simpleType>
    </xsd:element>
    <xsd:element name="MediaServiceAutoKeyPoints" ma:index="33" nillable="true" ma:displayName="MediaServiceAutoKeyPoints" ma:hidden="true" ma:internalName="MediaServiceAutoKeyPoints" ma:readOnly="true">
      <xsd:simpleType>
        <xsd:restriction base="dms:Note"/>
      </xsd:simpleType>
    </xsd:element>
    <xsd:element name="MediaServiceKeyPoints" ma:index="34" nillable="true" ma:displayName="KeyPoints" ma:internalName="MediaServiceKeyPoints" ma:readOnly="true">
      <xsd:simpleType>
        <xsd:restriction base="dms:Note">
          <xsd:maxLength value="255"/>
        </xsd:restriction>
      </xsd:simpleType>
    </xsd:element>
    <xsd:element name="MediaServiceAutoTags" ma:index="35" nillable="true" ma:displayName="Tags" ma:internalName="MediaServiceAutoTags" ma:readOnly="true">
      <xsd:simpleType>
        <xsd:restriction base="dms:Text"/>
      </xsd:simpleType>
    </xsd:element>
    <xsd:element name="MediaServiceOCR" ma:index="36" nillable="true" ma:displayName="Extracted Text" ma:internalName="MediaServiceOCR" ma:readOnly="true">
      <xsd:simpleType>
        <xsd:restriction base="dms:Note">
          <xsd:maxLength value="255"/>
        </xsd:restriction>
      </xsd:simpleType>
    </xsd:element>
    <xsd:element name="MediaServiceGenerationTime" ma:index="37" nillable="true" ma:displayName="MediaServiceGenerationTime" ma:hidden="true" ma:internalName="MediaServiceGenerationTime" ma:readOnly="true">
      <xsd:simpleType>
        <xsd:restriction base="dms:Text"/>
      </xsd:simpleType>
    </xsd:element>
    <xsd:element name="MediaServiceEventHashCode" ma:index="38" nillable="true" ma:displayName="MediaServiceEventHashCode" ma:hidden="true" ma:internalName="MediaServiceEventHashCode" ma:readOnly="true">
      <xsd:simpleType>
        <xsd:restriction base="dms:Text"/>
      </xsd:simpleType>
    </xsd:element>
    <xsd:element name="MediaServiceDateTaken" ma:index="39"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afbefc08-e781-4b5a-9aec-10aea98ae955" elementFormDefault="qualified">
    <xsd:import namespace="http://schemas.microsoft.com/office/2006/documentManagement/types"/>
    <xsd:import namespace="http://schemas.microsoft.com/office/infopath/2007/PartnerControls"/>
    <xsd:element name="SharedWithUsers" ma:index="2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9" nillable="true" ma:displayName="Shared With Details" ma:internalName="SharedWithDetails" ma:readOnly="true">
      <xsd:simpleType>
        <xsd:restriction base="dms:Note">
          <xsd:maxLength value="255"/>
        </xsd:restriction>
      </xsd:simpleType>
    </xsd:element>
    <xsd:element name="SharingHintHash" ma:index="3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AC237A4-C49C-452F-8501-844DA768F835}">
  <ds:schemaRefs>
    <ds:schemaRef ds:uri="http://schemas.microsoft.com/sharepoint/v3/contenttype/forms"/>
  </ds:schemaRefs>
</ds:datastoreItem>
</file>

<file path=customXml/itemProps2.xml><?xml version="1.0" encoding="utf-8"?>
<ds:datastoreItem xmlns:ds="http://schemas.openxmlformats.org/officeDocument/2006/customXml" ds:itemID="{A8991FC0-9B37-4D54-A883-0008996EC046}">
  <ds:schemaRefs>
    <ds:schemaRef ds:uri="afbefc08-e781-4b5a-9aec-10aea98ae955"/>
    <ds:schemaRef ds:uri="http://purl.org/dc/dcmitype/"/>
    <ds:schemaRef ds:uri="http://schemas.microsoft.com/office/2006/metadata/properties"/>
    <ds:schemaRef ds:uri="http://schemas.microsoft.com/office/2006/documentManagement/types"/>
    <ds:schemaRef ds:uri="http://purl.org/dc/elements/1.1/"/>
    <ds:schemaRef ds:uri="http://schemas.microsoft.com/office/infopath/2007/PartnerControls"/>
    <ds:schemaRef ds:uri="http://purl.org/dc/terms/"/>
    <ds:schemaRef ds:uri="992ee0e0-bff7-4651-b2ed-ab74cf15e15b"/>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8A6C7B3B-6052-48EB-A3DD-06AD211EBF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2ee0e0-bff7-4651-b2ed-ab74cf15e15b"/>
    <ds:schemaRef ds:uri="afbefc08-e781-4b5a-9aec-10aea98ae95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264</TotalTime>
  <Words>1444</Words>
  <Application>Microsoft Office PowerPoint</Application>
  <PresentationFormat>Widescreen</PresentationFormat>
  <Paragraphs>123</Paragraphs>
  <Slides>18</Slides>
  <Notes>14</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Calibri Light</vt:lpstr>
      <vt:lpstr>Modern Love</vt:lpstr>
      <vt:lpstr>Office Theme</vt:lpstr>
      <vt:lpstr>Windrush Generation</vt:lpstr>
      <vt:lpstr>Europe and Colonisation </vt:lpstr>
      <vt:lpstr>West Indians and WWII</vt:lpstr>
      <vt:lpstr>The British Nationality Act, 1948</vt:lpstr>
      <vt:lpstr>What was the Windrush? </vt:lpstr>
      <vt:lpstr>Reaction to the Windrush Generation</vt:lpstr>
      <vt:lpstr>Passengers on the Empire Windrush</vt:lpstr>
      <vt:lpstr>PowerPoint Presentation</vt:lpstr>
      <vt:lpstr>The Windrush Generation (1948-1971)</vt:lpstr>
      <vt:lpstr>Windrush Generation’s Contribution to British Society  </vt:lpstr>
      <vt:lpstr>Notting Hill Riots </vt:lpstr>
      <vt:lpstr>Notting Hill Carnival </vt:lpstr>
      <vt:lpstr>Windrush Scandal </vt:lpstr>
      <vt:lpstr>Children of the Windrush</vt:lpstr>
      <vt:lpstr>PowerPoint Presentation</vt:lpstr>
      <vt:lpstr>Windrush Activities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Windrush Generation</dc:title>
  <dc:creator>Natalie Cole</dc:creator>
  <cp:lastModifiedBy>Natalie Cole</cp:lastModifiedBy>
  <cp:revision>9</cp:revision>
  <dcterms:created xsi:type="dcterms:W3CDTF">2020-06-18T12:27:13Z</dcterms:created>
  <dcterms:modified xsi:type="dcterms:W3CDTF">2020-06-18T17:19:58Z</dcterms:modified>
</cp:coreProperties>
</file>